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1" r:id="rId3"/>
    <p:sldId id="306" r:id="rId4"/>
    <p:sldId id="293" r:id="rId5"/>
    <p:sldId id="294" r:id="rId6"/>
    <p:sldId id="295" r:id="rId7"/>
    <p:sldId id="296" r:id="rId8"/>
    <p:sldId id="297" r:id="rId9"/>
    <p:sldId id="298" r:id="rId10"/>
    <p:sldId id="282" r:id="rId11"/>
    <p:sldId id="288" r:id="rId12"/>
    <p:sldId id="307" r:id="rId13"/>
    <p:sldId id="300" r:id="rId14"/>
    <p:sldId id="301" r:id="rId15"/>
    <p:sldId id="302" r:id="rId16"/>
    <p:sldId id="303" r:id="rId17"/>
    <p:sldId id="304" r:id="rId18"/>
    <p:sldId id="305" r:id="rId19"/>
    <p:sldId id="267" r:id="rId20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6E7"/>
    <a:srgbClr val="CC3300"/>
    <a:srgbClr val="FF9933"/>
    <a:srgbClr val="FFCC00"/>
    <a:srgbClr val="0099FF"/>
    <a:srgbClr val="99CCFF"/>
    <a:srgbClr val="0000CC"/>
    <a:srgbClr val="002D7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95" autoAdjust="0"/>
  </p:normalViewPr>
  <p:slideViewPr>
    <p:cSldViewPr snapToGrid="0">
      <p:cViewPr varScale="1">
        <p:scale>
          <a:sx n="82" d="100"/>
          <a:sy n="82" d="100"/>
        </p:scale>
        <p:origin x="-1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F352A09-F29B-4ECD-A435-6C43E94931A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20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188913"/>
            <a:ext cx="4176712" cy="153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scienter completo"/>
          <p:cNvPicPr>
            <a:picLocks noChangeAspect="1" noChangeArrowheads="1"/>
          </p:cNvPicPr>
          <p:nvPr userDrawn="1"/>
        </p:nvPicPr>
        <p:blipFill>
          <a:blip r:embed="rId3" cstate="print"/>
          <a:srcRect l="21751" r="19345" b="8397"/>
          <a:stretch>
            <a:fillRect/>
          </a:stretch>
        </p:blipFill>
        <p:spPr bwMode="auto">
          <a:xfrm>
            <a:off x="4003675" y="5905500"/>
            <a:ext cx="9715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162175"/>
          </a:xfrm>
          <a:effectLst/>
        </p:spPr>
        <p:txBody>
          <a:bodyPr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52963"/>
            <a:ext cx="6400800" cy="13684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  <p:transition spd="slow"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 spd="slow"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 spd="slow"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 spd="slow"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spd="slow"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89138"/>
            <a:ext cx="4038600" cy="4137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9138"/>
            <a:ext cx="4038600" cy="4137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 spd="slow"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 spd="slow"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  <p:transition spd="slow"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spd="slow"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spd="slow"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99FF"/>
            </a:gs>
            <a:gs pos="100000">
              <a:srgbClr val="002D7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0" y="6524625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1400" b="1" i="1">
                <a:solidFill>
                  <a:schemeClr val="bg1"/>
                </a:solidFill>
                <a:latin typeface="Book Antiqua" pitchFamily="18" charset="0"/>
              </a:rPr>
              <a:t>Tallinn, 3 June 2010</a:t>
            </a:r>
          </a:p>
        </p:txBody>
      </p:sp>
      <p:pic>
        <p:nvPicPr>
          <p:cNvPr id="2052" name="Afbeelding 20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0" y="6078538"/>
            <a:ext cx="212407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9138"/>
            <a:ext cx="8229600" cy="413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</p:txBody>
      </p:sp>
      <p:pic>
        <p:nvPicPr>
          <p:cNvPr id="2054" name="Picture 11" descr="scienter completo"/>
          <p:cNvPicPr>
            <a:picLocks noChangeAspect="1" noChangeArrowheads="1"/>
          </p:cNvPicPr>
          <p:nvPr userDrawn="1"/>
        </p:nvPicPr>
        <p:blipFill>
          <a:blip r:embed="rId14" cstate="print">
            <a:lum bright="-10000" contrast="-2000"/>
          </a:blip>
          <a:srcRect l="18994" r="18120" b="12123"/>
          <a:stretch>
            <a:fillRect/>
          </a:stretch>
        </p:blipFill>
        <p:spPr bwMode="auto">
          <a:xfrm>
            <a:off x="8364538" y="6172200"/>
            <a:ext cx="7794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 spd="slow">
    <p:strips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CC00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CC00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CC00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CC00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FFCC00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FFCC00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FFCC00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FFCC00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350" y="1873250"/>
            <a:ext cx="8848725" cy="2419350"/>
          </a:xfrm>
          <a:effectLst>
            <a:outerShdw dist="17961" dir="2700000" algn="ctr" rotWithShape="0">
              <a:schemeClr val="bg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it-IT" dirty="0" smtClean="0"/>
              <a:t>The VALEW </a:t>
            </a:r>
            <a:r>
              <a:rPr lang="it-IT" dirty="0" err="1" smtClean="0"/>
              <a:t>Model</a:t>
            </a:r>
            <a:r>
              <a:rPr lang="it-IT" dirty="0" smtClean="0"/>
              <a:t> &amp; </a:t>
            </a:r>
            <a:r>
              <a:rPr lang="it-IT" dirty="0" err="1" smtClean="0"/>
              <a:t>Guidelines</a:t>
            </a:r>
            <a:endParaRPr lang="it-IT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86238"/>
            <a:ext cx="6400800" cy="1835150"/>
          </a:xfrm>
        </p:spPr>
        <p:txBody>
          <a:bodyPr/>
          <a:lstStyle/>
          <a:p>
            <a:pPr eaLnBrk="1" hangingPunct="1"/>
            <a:r>
              <a:rPr lang="it-IT" smtClean="0"/>
              <a:t>Valew Final Conference</a:t>
            </a:r>
          </a:p>
          <a:p>
            <a:pPr eaLnBrk="1" hangingPunct="1"/>
            <a:r>
              <a:rPr lang="it-IT" smtClean="0"/>
              <a:t>Tallinn </a:t>
            </a:r>
          </a:p>
          <a:p>
            <a:pPr eaLnBrk="1" hangingPunct="1"/>
            <a:r>
              <a:rPr lang="it-IT" smtClean="0"/>
              <a:t>3 June 2010</a:t>
            </a: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b="0" i="1" dirty="0" smtClean="0"/>
              <a:t>The </a:t>
            </a:r>
            <a:r>
              <a:rPr lang="it-IT" b="0" i="1" dirty="0" err="1" smtClean="0"/>
              <a:t>three</a:t>
            </a:r>
            <a:r>
              <a:rPr lang="it-IT" b="0" i="1" dirty="0" smtClean="0"/>
              <a:t> </a:t>
            </a:r>
            <a:r>
              <a:rPr lang="it-IT" b="0" i="1" dirty="0" err="1" smtClean="0"/>
              <a:t>dimensions</a:t>
            </a:r>
            <a:r>
              <a:rPr lang="it-IT" b="0" i="1" dirty="0" smtClean="0"/>
              <a:t> </a:t>
            </a:r>
            <a:r>
              <a:rPr lang="it-IT" b="0" i="1" dirty="0" err="1" smtClean="0"/>
              <a:t>of</a:t>
            </a:r>
            <a:r>
              <a:rPr lang="it-IT" b="0" i="1" dirty="0" smtClean="0"/>
              <a:t> </a:t>
            </a:r>
            <a:r>
              <a:rPr lang="it-IT" b="0" i="1" dirty="0" err="1" smtClean="0"/>
              <a:t>proficiency-learning</a:t>
            </a:r>
            <a:r>
              <a:rPr lang="it-IT" b="0" i="1" dirty="0" smtClean="0"/>
              <a:t> </a:t>
            </a:r>
            <a:r>
              <a:rPr lang="it-IT" b="0" i="1" dirty="0" err="1" smtClean="0"/>
              <a:t>levels</a:t>
            </a:r>
            <a:endParaRPr lang="it-IT" b="0" i="1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6738"/>
            <a:ext cx="8229600" cy="42894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</p:txBody>
      </p:sp>
      <p:pic>
        <p:nvPicPr>
          <p:cNvPr id="13316" name="Immagin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4025" y="1920875"/>
            <a:ext cx="4911725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i="1" dirty="0" smtClean="0"/>
              <a:t>3. </a:t>
            </a:r>
            <a:r>
              <a:rPr lang="it-IT" i="1" dirty="0" err="1" smtClean="0"/>
              <a:t>Recognition</a:t>
            </a:r>
            <a:r>
              <a:rPr lang="it-IT" i="1" dirty="0" smtClean="0"/>
              <a:t>, </a:t>
            </a:r>
            <a:r>
              <a:rPr lang="it-IT" i="1" dirty="0" err="1" smtClean="0"/>
              <a:t>Assessment</a:t>
            </a:r>
            <a:r>
              <a:rPr lang="it-IT" i="1" dirty="0" smtClean="0"/>
              <a:t>, and </a:t>
            </a:r>
            <a:r>
              <a:rPr lang="it-IT" i="1" dirty="0" err="1" smtClean="0"/>
              <a:t>Certification</a:t>
            </a:r>
            <a:endParaRPr lang="it-IT" i="1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endParaRPr lang="it-IT" smtClean="0"/>
          </a:p>
          <a:p>
            <a:pPr eaLnBrk="1" hangingPunct="1">
              <a:buFontTx/>
              <a:buChar char="•"/>
            </a:pPr>
            <a:r>
              <a:rPr lang="it-IT" smtClean="0"/>
              <a:t>The Overall Rationale: The total VPL Process in 5 Phases and 10 Steps</a:t>
            </a:r>
          </a:p>
          <a:p>
            <a:pPr eaLnBrk="1" hangingPunct="1">
              <a:buFontTx/>
              <a:buChar char="•"/>
            </a:pPr>
            <a:r>
              <a:rPr lang="it-IT" smtClean="0"/>
              <a:t>VPL in 5 Phases</a:t>
            </a:r>
          </a:p>
          <a:p>
            <a:pPr eaLnBrk="1" hangingPunct="1">
              <a:buFontTx/>
              <a:buChar char="•"/>
            </a:pPr>
            <a:r>
              <a:rPr lang="it-IT" smtClean="0"/>
              <a:t>Types of Award</a:t>
            </a:r>
            <a:endParaRPr lang="it-IT" b="1" smtClean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i="1" dirty="0" smtClean="0"/>
              <a:t>5 </a:t>
            </a:r>
            <a:r>
              <a:rPr lang="it-IT" i="1" dirty="0" err="1" smtClean="0"/>
              <a:t>phases</a:t>
            </a:r>
            <a:r>
              <a:rPr lang="it-IT" i="1" dirty="0" smtClean="0"/>
              <a:t> and 10 </a:t>
            </a:r>
            <a:r>
              <a:rPr lang="it-IT" i="1" dirty="0" err="1" smtClean="0"/>
              <a:t>steps</a:t>
            </a:r>
            <a:endParaRPr lang="it-IT" dirty="0"/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9875" y="2462213"/>
            <a:ext cx="8772525" cy="2109787"/>
          </a:xfr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i="1" dirty="0" smtClean="0"/>
              <a:t>The </a:t>
            </a:r>
            <a:r>
              <a:rPr lang="it-IT" i="1" dirty="0" err="1" smtClean="0"/>
              <a:t>accreditation</a:t>
            </a:r>
            <a:r>
              <a:rPr lang="it-IT" i="1" dirty="0" smtClean="0"/>
              <a:t> procedure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b="1" smtClean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6588" y="1331913"/>
            <a:ext cx="5983287" cy="472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i="1" dirty="0" smtClean="0"/>
              <a:t>4. </a:t>
            </a:r>
            <a:r>
              <a:rPr lang="it-IT" i="1" dirty="0" err="1" smtClean="0"/>
              <a:t>Reference</a:t>
            </a:r>
            <a:r>
              <a:rPr lang="it-IT" i="1" dirty="0" smtClean="0"/>
              <a:t> </a:t>
            </a:r>
            <a:r>
              <a:rPr lang="it-IT" i="1" dirty="0" err="1" smtClean="0"/>
              <a:t>to</a:t>
            </a:r>
            <a:r>
              <a:rPr lang="it-IT" i="1" dirty="0" smtClean="0"/>
              <a:t> NQF/EQF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it-IT" b="1" dirty="0" smtClean="0"/>
              <a:t>Three </a:t>
            </a:r>
            <a:r>
              <a:rPr lang="it-IT" b="1" dirty="0" err="1" smtClean="0"/>
              <a:t>cases</a:t>
            </a:r>
            <a:endParaRPr lang="it-IT" b="1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it-IT" b="1" dirty="0" err="1" smtClean="0"/>
              <a:t>Learning</a:t>
            </a:r>
            <a:r>
              <a:rPr lang="it-IT" b="1" dirty="0" smtClean="0"/>
              <a:t> </a:t>
            </a:r>
            <a:r>
              <a:rPr lang="it-IT" b="1" dirty="0" err="1" smtClean="0"/>
              <a:t>outcomes</a:t>
            </a:r>
            <a:r>
              <a:rPr lang="it-IT" b="1" dirty="0" smtClean="0"/>
              <a:t> </a:t>
            </a:r>
            <a:r>
              <a:rPr lang="it-IT" b="1" dirty="0" err="1" smtClean="0"/>
              <a:t>correspond</a:t>
            </a:r>
            <a:r>
              <a:rPr lang="it-IT" b="1" dirty="0" smtClean="0"/>
              <a:t> </a:t>
            </a:r>
            <a:r>
              <a:rPr lang="it-IT" b="1" dirty="0" err="1" smtClean="0"/>
              <a:t>to</a:t>
            </a:r>
            <a:r>
              <a:rPr lang="it-IT" b="1" dirty="0" smtClean="0"/>
              <a:t> NQF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it-IT" b="1" dirty="0" err="1" smtClean="0"/>
              <a:t>Learning</a:t>
            </a:r>
            <a:r>
              <a:rPr lang="it-IT" b="1" dirty="0" smtClean="0"/>
              <a:t> </a:t>
            </a:r>
            <a:r>
              <a:rPr lang="it-IT" b="1" dirty="0" err="1" smtClean="0"/>
              <a:t>outcomes</a:t>
            </a:r>
            <a:r>
              <a:rPr lang="it-IT" b="1" dirty="0" smtClean="0"/>
              <a:t> </a:t>
            </a:r>
            <a:r>
              <a:rPr lang="it-IT" b="1" dirty="0" err="1" smtClean="0"/>
              <a:t>agreed</a:t>
            </a:r>
            <a:r>
              <a:rPr lang="it-IT" b="1" dirty="0" smtClean="0"/>
              <a:t> at </a:t>
            </a:r>
            <a:r>
              <a:rPr lang="it-IT" b="1" dirty="0" err="1" smtClean="0"/>
              <a:t>sectoral</a:t>
            </a:r>
            <a:r>
              <a:rPr lang="it-IT" b="1" dirty="0" smtClean="0"/>
              <a:t> </a:t>
            </a:r>
            <a:r>
              <a:rPr lang="it-IT" b="1" dirty="0" err="1" smtClean="0"/>
              <a:t>level</a:t>
            </a:r>
            <a:endParaRPr lang="it-IT" b="1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it-IT" b="1" dirty="0" err="1" smtClean="0"/>
              <a:t>Learning</a:t>
            </a:r>
            <a:r>
              <a:rPr lang="it-IT" b="1" dirty="0" smtClean="0"/>
              <a:t> </a:t>
            </a:r>
            <a:r>
              <a:rPr lang="it-IT" b="1" dirty="0" err="1" smtClean="0"/>
              <a:t>outcomes</a:t>
            </a:r>
            <a:r>
              <a:rPr lang="it-IT" b="1" dirty="0" smtClean="0"/>
              <a:t> </a:t>
            </a:r>
            <a:r>
              <a:rPr lang="it-IT" b="1" dirty="0" err="1" smtClean="0"/>
              <a:t>not</a:t>
            </a:r>
            <a:r>
              <a:rPr lang="it-IT" b="1" dirty="0" smtClean="0"/>
              <a:t> </a:t>
            </a:r>
            <a:r>
              <a:rPr lang="it-IT" b="1" dirty="0" err="1" smtClean="0"/>
              <a:t>corresponding</a:t>
            </a:r>
            <a:r>
              <a:rPr lang="it-IT" b="1" dirty="0" smtClean="0"/>
              <a:t> </a:t>
            </a:r>
            <a:r>
              <a:rPr lang="it-IT" b="1" dirty="0" err="1" smtClean="0"/>
              <a:t>to</a:t>
            </a:r>
            <a:r>
              <a:rPr lang="it-IT" b="1" dirty="0" smtClean="0"/>
              <a:t> </a:t>
            </a:r>
            <a:r>
              <a:rPr lang="it-IT" b="1" dirty="0" err="1" smtClean="0"/>
              <a:t>defined</a:t>
            </a:r>
            <a:r>
              <a:rPr lang="it-IT" b="1" dirty="0" smtClean="0"/>
              <a:t> </a:t>
            </a:r>
            <a:r>
              <a:rPr lang="it-IT" b="1" dirty="0" err="1" smtClean="0"/>
              <a:t>qualification</a:t>
            </a:r>
            <a:r>
              <a:rPr lang="it-IT" b="1" dirty="0" smtClean="0"/>
              <a:t> </a:t>
            </a:r>
            <a:r>
              <a:rPr lang="it-IT" b="1" dirty="0" err="1" smtClean="0"/>
              <a:t>framework</a:t>
            </a:r>
            <a:endParaRPr lang="it-IT" b="1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it-IT" b="1" dirty="0" smtClean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i="1" dirty="0" err="1" smtClean="0"/>
              <a:t>Different</a:t>
            </a:r>
            <a:r>
              <a:rPr lang="it-IT" i="1" dirty="0" smtClean="0"/>
              <a:t> </a:t>
            </a:r>
            <a:r>
              <a:rPr lang="it-IT" i="1" dirty="0" err="1" smtClean="0"/>
              <a:t>kinds</a:t>
            </a:r>
            <a:r>
              <a:rPr lang="it-IT" i="1" dirty="0" smtClean="0"/>
              <a:t>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qualifications</a:t>
            </a:r>
            <a:endParaRPr lang="it-IT" i="1" dirty="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92075" y="2765425"/>
          <a:ext cx="8616950" cy="1966913"/>
        </p:xfrm>
        <a:graphic>
          <a:graphicData uri="http://schemas.openxmlformats.org/presentationml/2006/ole">
            <p:oleObj spid="_x0000_s1026" name="Documento" r:id="rId3" imgW="6519992" imgH="1501974" progId="Word.Document.12">
              <p:embed/>
            </p:oleObj>
          </a:graphicData>
        </a:graphic>
      </p:graphicFrame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i="1" dirty="0" smtClean="0"/>
              <a:t>5. </a:t>
            </a:r>
            <a:r>
              <a:rPr lang="it-IT" i="1" dirty="0" err="1" smtClean="0"/>
              <a:t>Ensure</a:t>
            </a:r>
            <a:r>
              <a:rPr lang="it-IT" i="1" dirty="0" smtClean="0"/>
              <a:t> </a:t>
            </a:r>
            <a:r>
              <a:rPr lang="it-IT" i="1" dirty="0" err="1" smtClean="0"/>
              <a:t>recognition</a:t>
            </a:r>
            <a:r>
              <a:rPr lang="it-IT" i="1" dirty="0" smtClean="0"/>
              <a:t> (1/2)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it-IT" b="1" dirty="0" err="1" smtClean="0"/>
              <a:t>Which</a:t>
            </a:r>
            <a:r>
              <a:rPr lang="it-IT" b="1" dirty="0" smtClean="0"/>
              <a:t> </a:t>
            </a:r>
            <a:r>
              <a:rPr lang="it-IT" b="1" dirty="0" err="1" smtClean="0"/>
              <a:t>Players</a:t>
            </a:r>
            <a:r>
              <a:rPr lang="it-IT" b="1" dirty="0" smtClean="0"/>
              <a:t> can </a:t>
            </a:r>
            <a:r>
              <a:rPr lang="it-IT" b="1" dirty="0" err="1" smtClean="0"/>
              <a:t>Recognise</a:t>
            </a:r>
            <a:r>
              <a:rPr lang="it-IT" b="1" dirty="0" smtClean="0"/>
              <a:t>?</a:t>
            </a:r>
          </a:p>
          <a:p>
            <a:pPr eaLnBrk="1" hangingPunct="1">
              <a:buFontTx/>
              <a:buNone/>
              <a:defRPr/>
            </a:pPr>
            <a:endParaRPr lang="it-IT" b="1" dirty="0" smtClean="0"/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GB" b="1" dirty="0" smtClean="0"/>
              <a:t>public authorities</a:t>
            </a:r>
            <a:r>
              <a:rPr lang="en-GB" dirty="0" smtClean="0"/>
              <a:t>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GB" b="1" dirty="0" err="1" smtClean="0"/>
              <a:t>Sectoral</a:t>
            </a:r>
            <a:r>
              <a:rPr lang="en-GB" b="1" dirty="0" smtClean="0"/>
              <a:t> and professional bodies with recognised certification functions</a:t>
            </a:r>
            <a:endParaRPr lang="it-IT" dirty="0" smtClean="0"/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GB" b="1" dirty="0" smtClean="0"/>
              <a:t>education and training providers</a:t>
            </a:r>
          </a:p>
          <a:p>
            <a:pPr lvl="1" eaLnBrk="1" hangingPunct="1">
              <a:buFontTx/>
              <a:buNone/>
              <a:defRPr/>
            </a:pPr>
            <a:r>
              <a:rPr lang="en-GB" b="1" dirty="0" smtClean="0">
                <a:solidFill>
                  <a:srgbClr val="FF0000"/>
                </a:solidFill>
              </a:rPr>
              <a:t>On the informal dimension:</a:t>
            </a:r>
          </a:p>
          <a:p>
            <a:pPr lvl="1" eaLnBrk="1" hangingPunct="1">
              <a:defRPr/>
            </a:pPr>
            <a:r>
              <a:rPr lang="en-GB" b="1" dirty="0" smtClean="0">
                <a:solidFill>
                  <a:srgbClr val="FF0000"/>
                </a:solidFill>
              </a:rPr>
              <a:t> employers and final users</a:t>
            </a:r>
            <a:endParaRPr lang="it-IT" dirty="0" smtClean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it-IT" b="1" dirty="0" smtClean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i="1" dirty="0" smtClean="0"/>
              <a:t>5. </a:t>
            </a:r>
            <a:r>
              <a:rPr lang="it-IT" i="1" dirty="0" err="1" smtClean="0"/>
              <a:t>Ensure</a:t>
            </a:r>
            <a:r>
              <a:rPr lang="it-IT" i="1" dirty="0" smtClean="0"/>
              <a:t> </a:t>
            </a:r>
            <a:r>
              <a:rPr lang="it-IT" i="1" dirty="0" err="1" smtClean="0"/>
              <a:t>recognition</a:t>
            </a:r>
            <a:r>
              <a:rPr lang="it-IT" i="1" dirty="0" smtClean="0"/>
              <a:t> (2/</a:t>
            </a:r>
            <a:r>
              <a:rPr lang="it-IT" i="1" dirty="0" err="1" smtClean="0"/>
              <a:t>2</a:t>
            </a:r>
            <a:r>
              <a:rPr lang="it-IT" i="1" dirty="0" smtClean="0"/>
              <a:t>)</a:t>
            </a:r>
            <a:endParaRPr lang="it-IT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it-IT" b="1" smtClean="0"/>
              <a:t>Main Criticalities/ Key Factors of Success</a:t>
            </a:r>
          </a:p>
          <a:p>
            <a:pPr eaLnBrk="1" hangingPunct="1">
              <a:buFontTx/>
              <a:buNone/>
            </a:pPr>
            <a:endParaRPr lang="it-IT" b="1" smtClean="0"/>
          </a:p>
          <a:p>
            <a:pPr eaLnBrk="1" hangingPunct="1">
              <a:buFontTx/>
              <a:buChar char="•"/>
            </a:pPr>
            <a:r>
              <a:rPr lang="it-IT" b="1" smtClean="0"/>
              <a:t>Early involvement of relevant players</a:t>
            </a:r>
          </a:p>
          <a:p>
            <a:pPr eaLnBrk="1" hangingPunct="1">
              <a:buFontTx/>
              <a:buChar char="•"/>
            </a:pPr>
            <a:r>
              <a:rPr lang="it-IT" b="1" smtClean="0"/>
              <a:t>Combined effort by all players</a:t>
            </a:r>
          </a:p>
          <a:p>
            <a:pPr eaLnBrk="1" hangingPunct="1">
              <a:buFontTx/>
              <a:buChar char="•"/>
            </a:pPr>
            <a:r>
              <a:rPr lang="it-IT" b="1" smtClean="0"/>
              <a:t>Service infrastructure in place</a:t>
            </a:r>
          </a:p>
          <a:p>
            <a:pPr eaLnBrk="1" hangingPunct="1">
              <a:buFontTx/>
              <a:buChar char="•"/>
            </a:pPr>
            <a:r>
              <a:rPr lang="it-IT" b="1" smtClean="0"/>
              <a:t>Communication strategy</a:t>
            </a: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1288"/>
          </a:xfrm>
        </p:spPr>
        <p:txBody>
          <a:bodyPr/>
          <a:lstStyle/>
          <a:p>
            <a:pPr algn="l" eaLnBrk="1" hangingPunct="1">
              <a:defRPr/>
            </a:pPr>
            <a:r>
              <a:rPr lang="it-IT" dirty="0" smtClean="0"/>
              <a:t>		Valew			</a:t>
            </a:r>
            <a:r>
              <a:rPr lang="it-IT" dirty="0" err="1" smtClean="0"/>
              <a:t>added</a:t>
            </a:r>
            <a:endParaRPr lang="it-IT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89100"/>
            <a:ext cx="8229600" cy="443706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it-IT" b="1" smtClean="0"/>
              <a:t>Based on multiple concrete experiences</a:t>
            </a:r>
          </a:p>
          <a:p>
            <a:pPr eaLnBrk="1" hangingPunct="1">
              <a:buFontTx/>
              <a:buChar char="•"/>
            </a:pPr>
            <a:r>
              <a:rPr lang="it-IT" b="1" smtClean="0"/>
              <a:t>Validated at european level</a:t>
            </a:r>
          </a:p>
          <a:p>
            <a:pPr eaLnBrk="1" hangingPunct="1">
              <a:buFontTx/>
              <a:buChar char="•"/>
            </a:pPr>
            <a:r>
              <a:rPr lang="it-IT" b="1" smtClean="0"/>
              <a:t>Allowing flexibility to adapt to different national and organisational contexts</a:t>
            </a:r>
          </a:p>
          <a:p>
            <a:pPr eaLnBrk="1" hangingPunct="1">
              <a:buFontTx/>
              <a:buChar char="•"/>
            </a:pPr>
            <a:r>
              <a:rPr lang="it-IT" b="1" smtClean="0"/>
              <a:t>Allowing benchmarking and benchlearning</a:t>
            </a:r>
          </a:p>
          <a:p>
            <a:pPr eaLnBrk="1" hangingPunct="1">
              <a:buFontTx/>
              <a:buChar char="•"/>
            </a:pPr>
            <a:r>
              <a:rPr lang="it-IT" b="1" smtClean="0"/>
              <a:t>Evolutionary, open to future development</a:t>
            </a:r>
          </a:p>
          <a:p>
            <a:pPr eaLnBrk="1" hangingPunct="1">
              <a:buFontTx/>
              <a:buNone/>
            </a:pPr>
            <a:endParaRPr lang="it-IT" b="1" smtClean="0"/>
          </a:p>
        </p:txBody>
      </p:sp>
      <p:sp>
        <p:nvSpPr>
          <p:cNvPr id="4" name="Smile 3"/>
          <p:cNvSpPr/>
          <p:nvPr/>
        </p:nvSpPr>
        <p:spPr>
          <a:xfrm>
            <a:off x="4310063" y="431800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330450"/>
            <a:ext cx="7772400" cy="2162175"/>
          </a:xfrm>
          <a:effectLst>
            <a:outerShdw dist="17961" dir="2700000" algn="ctr" rotWithShape="0">
              <a:schemeClr val="bg1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it-IT" sz="6600" i="1" smtClean="0"/>
              <a:t>Thank you!</a:t>
            </a:r>
            <a:r>
              <a:rPr lang="it-IT" sz="5400" i="1" smtClean="0"/>
              <a:t/>
            </a:r>
            <a:br>
              <a:rPr lang="it-IT" sz="5400" i="1" smtClean="0"/>
            </a:br>
            <a:r>
              <a:rPr lang="it-IT" sz="5400" i="1" smtClean="0"/>
              <a:t/>
            </a:r>
            <a:br>
              <a:rPr lang="it-IT" sz="5400" i="1" smtClean="0"/>
            </a:br>
            <a:r>
              <a:rPr lang="it-IT" sz="4000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cdondi@scienter.org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it-IT" smtClean="0"/>
          </a:p>
          <a:p>
            <a:pPr eaLnBrk="1" hangingPunct="1"/>
            <a:endParaRPr lang="it-IT" smtClean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i="1" dirty="0" err="1" smtClean="0"/>
              <a:t>Why</a:t>
            </a:r>
            <a:r>
              <a:rPr lang="it-IT" i="1" dirty="0" smtClean="0"/>
              <a:t> </a:t>
            </a:r>
            <a:r>
              <a:rPr lang="it-IT" i="1" dirty="0" err="1" smtClean="0"/>
              <a:t>validating</a:t>
            </a:r>
            <a:r>
              <a:rPr lang="it-IT" i="1" dirty="0" smtClean="0"/>
              <a:t> </a:t>
            </a:r>
            <a:r>
              <a:rPr lang="it-IT" i="1" dirty="0" err="1" smtClean="0"/>
              <a:t>learning</a:t>
            </a:r>
            <a:r>
              <a:rPr lang="it-IT" i="1" dirty="0" smtClean="0"/>
              <a:t> at work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it-IT" smtClean="0"/>
              <a:t>More learning</a:t>
            </a:r>
          </a:p>
          <a:p>
            <a:pPr eaLnBrk="1" hangingPunct="1">
              <a:buFontTx/>
              <a:buChar char="•"/>
            </a:pPr>
            <a:r>
              <a:rPr lang="it-IT" smtClean="0"/>
              <a:t>Every day</a:t>
            </a:r>
          </a:p>
          <a:p>
            <a:pPr eaLnBrk="1" hangingPunct="1">
              <a:buFontTx/>
              <a:buChar char="•"/>
            </a:pPr>
            <a:r>
              <a:rPr lang="it-IT" smtClean="0"/>
              <a:t>In every context</a:t>
            </a:r>
          </a:p>
          <a:p>
            <a:pPr eaLnBrk="1" hangingPunct="1">
              <a:buFontTx/>
              <a:buChar char="•"/>
            </a:pPr>
            <a:r>
              <a:rPr lang="it-IT" smtClean="0"/>
              <a:t>Recognised and rewarded</a:t>
            </a:r>
          </a:p>
          <a:p>
            <a:pPr eaLnBrk="1" hangingPunct="1">
              <a:buFontTx/>
              <a:buChar char="•"/>
            </a:pPr>
            <a:r>
              <a:rPr lang="it-IT" smtClean="0"/>
              <a:t>Emancipated from education provision</a:t>
            </a:r>
          </a:p>
          <a:p>
            <a:pPr eaLnBrk="1" hangingPunct="1">
              <a:buFontTx/>
              <a:buChar char="•"/>
            </a:pPr>
            <a:endParaRPr lang="it-IT" smtClean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i="1" dirty="0" smtClean="0"/>
              <a:t>VALEW </a:t>
            </a:r>
            <a:r>
              <a:rPr lang="it-IT" i="1" dirty="0" err="1" smtClean="0"/>
              <a:t>Readiness</a:t>
            </a:r>
            <a:r>
              <a:rPr lang="it-IT" i="1" dirty="0" smtClean="0"/>
              <a:t> </a:t>
            </a:r>
            <a:r>
              <a:rPr lang="it-IT" i="1" dirty="0" err="1" smtClean="0"/>
              <a:t>Index</a:t>
            </a:r>
            <a:endParaRPr lang="it-IT" i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9144000" cy="471328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0" y="1231900"/>
          <a:ext cx="9143999" cy="4847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7576"/>
                <a:gridCol w="874374"/>
                <a:gridCol w="978466"/>
                <a:gridCol w="936830"/>
                <a:gridCol w="1145013"/>
                <a:gridCol w="1061740"/>
              </a:tblGrid>
              <a:tr h="94541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Potential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users</a:t>
                      </a:r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employers</a:t>
                      </a:r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Stakeholders</a:t>
                      </a:r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Policy </a:t>
                      </a:r>
                      <a:r>
                        <a:rPr lang="it-IT" dirty="0" err="1" smtClean="0"/>
                        <a:t>makers</a:t>
                      </a:r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Synthesis</a:t>
                      </a:r>
                      <a:r>
                        <a:rPr lang="it-IT" baseline="0" dirty="0" smtClean="0"/>
                        <a:t> score</a:t>
                      </a:r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741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Needs</a:t>
                      </a:r>
                      <a:r>
                        <a:rPr lang="it-IT" dirty="0" smtClean="0"/>
                        <a:t> 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perceived</a:t>
                      </a:r>
                      <a:r>
                        <a:rPr lang="it-IT" baseline="0" dirty="0" smtClean="0"/>
                        <a:t> </a:t>
                      </a:r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792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Awareness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of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possible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solutions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77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Willingness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to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committ</a:t>
                      </a:r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77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Willingness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to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pay</a:t>
                      </a:r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792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Existence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of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professional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capacity</a:t>
                      </a:r>
                      <a:r>
                        <a:rPr lang="it-IT" dirty="0" smtClean="0"/>
                        <a:t> in the system</a:t>
                      </a:r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77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Actual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use</a:t>
                      </a:r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77">
                <a:tc>
                  <a:txBody>
                    <a:bodyPr/>
                    <a:lstStyle/>
                    <a:p>
                      <a:r>
                        <a:rPr lang="it-IT" dirty="0" smtClean="0"/>
                        <a:t>Legislative/</a:t>
                      </a:r>
                      <a:r>
                        <a:rPr lang="it-IT" dirty="0" err="1" smtClean="0"/>
                        <a:t>regulation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conditions</a:t>
                      </a:r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77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Qualification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framework</a:t>
                      </a:r>
                      <a:r>
                        <a:rPr lang="it-IT" baseline="0" dirty="0" smtClean="0"/>
                        <a:t> in </a:t>
                      </a:r>
                      <a:r>
                        <a:rPr lang="it-IT" baseline="0" dirty="0" err="1" smtClean="0"/>
                        <a:t>place</a:t>
                      </a:r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i="1" dirty="0" smtClean="0"/>
              <a:t>The </a:t>
            </a:r>
            <a:r>
              <a:rPr lang="it-IT" i="1" dirty="0" err="1" smtClean="0"/>
              <a:t>model</a:t>
            </a:r>
            <a:r>
              <a:rPr lang="it-IT" i="1" dirty="0" smtClean="0"/>
              <a:t> </a:t>
            </a:r>
            <a:r>
              <a:rPr lang="it-IT" i="1" dirty="0" err="1" smtClean="0"/>
              <a:t>core</a:t>
            </a:r>
            <a:endParaRPr lang="it-IT" i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9050" y="1274763"/>
            <a:ext cx="6735763" cy="4689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i="1" dirty="0" smtClean="0"/>
              <a:t>VALEW </a:t>
            </a:r>
            <a:r>
              <a:rPr lang="it-IT" i="1" dirty="0" err="1" smtClean="0"/>
              <a:t>as</a:t>
            </a:r>
            <a:r>
              <a:rPr lang="it-IT" i="1" dirty="0" smtClean="0"/>
              <a:t> a </a:t>
            </a:r>
            <a:r>
              <a:rPr lang="it-IT" i="1" dirty="0" err="1" smtClean="0"/>
              <a:t>Metamodel</a:t>
            </a:r>
            <a:endParaRPr lang="it-IT" i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</p:txBody>
      </p:sp>
      <p:grpSp>
        <p:nvGrpSpPr>
          <p:cNvPr id="8196" name="Group 3"/>
          <p:cNvGrpSpPr>
            <a:grpSpLocks/>
          </p:cNvGrpSpPr>
          <p:nvPr/>
        </p:nvGrpSpPr>
        <p:grpSpPr bwMode="auto">
          <a:xfrm>
            <a:off x="1849438" y="1296988"/>
            <a:ext cx="5562600" cy="5041900"/>
            <a:chOff x="1830" y="2610"/>
            <a:chExt cx="7275" cy="7669"/>
          </a:xfrm>
        </p:grpSpPr>
        <p:grpSp>
          <p:nvGrpSpPr>
            <p:cNvPr id="8197" name="Group 4"/>
            <p:cNvGrpSpPr>
              <a:grpSpLocks/>
            </p:cNvGrpSpPr>
            <p:nvPr/>
          </p:nvGrpSpPr>
          <p:grpSpPr bwMode="auto">
            <a:xfrm>
              <a:off x="3330" y="4545"/>
              <a:ext cx="4252" cy="4252"/>
              <a:chOff x="3330" y="4545"/>
              <a:chExt cx="4252" cy="4252"/>
            </a:xfrm>
          </p:grpSpPr>
          <p:sp>
            <p:nvSpPr>
              <p:cNvPr id="8205" name="Oval 5"/>
              <p:cNvSpPr>
                <a:spLocks noChangeArrowheads="1"/>
              </p:cNvSpPr>
              <p:nvPr/>
            </p:nvSpPr>
            <p:spPr bwMode="auto">
              <a:xfrm>
                <a:off x="3330" y="4545"/>
                <a:ext cx="4252" cy="425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180000" tIns="10800" rIns="180000" bIns="10800"/>
              <a:lstStyle/>
              <a:p>
                <a:pPr algn="ctr">
                  <a:spcAft>
                    <a:spcPts val="1000"/>
                  </a:spcAft>
                </a:pPr>
                <a:r>
                  <a:rPr lang="it-IT" sz="1100">
                    <a:latin typeface="Tahoma" pitchFamily="34" charset="0"/>
                  </a:rPr>
                  <a:t>Implementation strategy</a:t>
                </a:r>
                <a:endParaRPr lang="it-IT"/>
              </a:p>
            </p:txBody>
          </p:sp>
          <p:sp>
            <p:nvSpPr>
              <p:cNvPr id="8206" name="Oval 6"/>
              <p:cNvSpPr>
                <a:spLocks noChangeArrowheads="1"/>
              </p:cNvSpPr>
              <p:nvPr/>
            </p:nvSpPr>
            <p:spPr bwMode="auto">
              <a:xfrm>
                <a:off x="4605" y="5817"/>
                <a:ext cx="1701" cy="1701"/>
              </a:xfrm>
              <a:prstGeom prst="ellipse">
                <a:avLst/>
              </a:prstGeom>
              <a:gradFill rotWithShape="1">
                <a:gsLst>
                  <a:gs pos="0">
                    <a:srgbClr val="FFC876"/>
                  </a:gs>
                  <a:gs pos="100000">
                    <a:srgbClr val="FF99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18000" tIns="10800" rIns="18000" bIns="10800"/>
              <a:lstStyle/>
              <a:p>
                <a:pPr algn="ctr">
                  <a:spcBef>
                    <a:spcPts val="1200"/>
                  </a:spcBef>
                  <a:spcAft>
                    <a:spcPts val="1000"/>
                  </a:spcAft>
                </a:pPr>
                <a:r>
                  <a:rPr lang="it-IT" sz="1100">
                    <a:latin typeface="Tahoma" pitchFamily="34" charset="0"/>
                  </a:rPr>
                  <a:t>CORE METHOD</a:t>
                </a:r>
                <a:endParaRPr lang="it-IT"/>
              </a:p>
            </p:txBody>
          </p:sp>
        </p:grpSp>
        <p:sp>
          <p:nvSpPr>
            <p:cNvPr id="8198" name="Text Box 7"/>
            <p:cNvSpPr txBox="1">
              <a:spLocks noChangeArrowheads="1"/>
            </p:cNvSpPr>
            <p:nvPr/>
          </p:nvSpPr>
          <p:spPr bwMode="auto">
            <a:xfrm>
              <a:off x="2253" y="3765"/>
              <a:ext cx="1245" cy="4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it-IT" sz="900">
                  <a:latin typeface="Tahoma" pitchFamily="34" charset="0"/>
                </a:rPr>
                <a:t>MILAN</a:t>
              </a:r>
              <a:endParaRPr lang="it-IT"/>
            </a:p>
          </p:txBody>
        </p:sp>
        <p:sp>
          <p:nvSpPr>
            <p:cNvPr id="8199" name="Text Box 8"/>
            <p:cNvSpPr txBox="1">
              <a:spLocks noChangeArrowheads="1"/>
            </p:cNvSpPr>
            <p:nvPr/>
          </p:nvSpPr>
          <p:spPr bwMode="auto">
            <a:xfrm>
              <a:off x="4728" y="2610"/>
              <a:ext cx="1410" cy="4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it-IT" sz="900">
                  <a:latin typeface="Tahoma" pitchFamily="34" charset="0"/>
                </a:rPr>
                <a:t>ESTONIA</a:t>
              </a:r>
              <a:endParaRPr lang="it-IT"/>
            </a:p>
          </p:txBody>
        </p:sp>
        <p:sp>
          <p:nvSpPr>
            <p:cNvPr id="8200" name="Text Box 9"/>
            <p:cNvSpPr txBox="1">
              <a:spLocks noChangeArrowheads="1"/>
            </p:cNvSpPr>
            <p:nvPr/>
          </p:nvSpPr>
          <p:spPr bwMode="auto">
            <a:xfrm>
              <a:off x="7458" y="3750"/>
              <a:ext cx="1440" cy="4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it-IT" sz="900">
                  <a:latin typeface="Tahoma" pitchFamily="34" charset="0"/>
                </a:rPr>
                <a:t>GERMANY</a:t>
              </a:r>
              <a:endParaRPr lang="it-IT"/>
            </a:p>
          </p:txBody>
        </p:sp>
        <p:grpSp>
          <p:nvGrpSpPr>
            <p:cNvPr id="8201" name="Group 10"/>
            <p:cNvGrpSpPr>
              <a:grpSpLocks/>
            </p:cNvGrpSpPr>
            <p:nvPr/>
          </p:nvGrpSpPr>
          <p:grpSpPr bwMode="auto">
            <a:xfrm>
              <a:off x="1830" y="3064"/>
              <a:ext cx="7275" cy="7215"/>
              <a:chOff x="1830" y="3064"/>
              <a:chExt cx="7275" cy="7215"/>
            </a:xfrm>
          </p:grpSpPr>
          <p:sp>
            <p:nvSpPr>
              <p:cNvPr id="8202" name="Oval 11"/>
              <p:cNvSpPr>
                <a:spLocks noChangeArrowheads="1"/>
              </p:cNvSpPr>
              <p:nvPr/>
            </p:nvSpPr>
            <p:spPr bwMode="auto">
              <a:xfrm rot="5400000">
                <a:off x="1845" y="5817"/>
                <a:ext cx="7215" cy="171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3" name="Oval 12"/>
              <p:cNvSpPr>
                <a:spLocks noChangeArrowheads="1"/>
              </p:cNvSpPr>
              <p:nvPr/>
            </p:nvSpPr>
            <p:spPr bwMode="auto">
              <a:xfrm rot="2486895">
                <a:off x="1890" y="5862"/>
                <a:ext cx="7215" cy="171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Oval 13"/>
              <p:cNvSpPr>
                <a:spLocks noChangeArrowheads="1"/>
              </p:cNvSpPr>
              <p:nvPr/>
            </p:nvSpPr>
            <p:spPr bwMode="auto">
              <a:xfrm rot="19113105" flipH="1">
                <a:off x="1830" y="5832"/>
                <a:ext cx="7215" cy="171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i="1" dirty="0" smtClean="0"/>
              <a:t>VALEW </a:t>
            </a:r>
            <a:r>
              <a:rPr lang="it-IT" i="1" dirty="0" err="1" smtClean="0"/>
              <a:t>Guidelines</a:t>
            </a:r>
            <a:endParaRPr lang="it-IT" i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 eaLnBrk="1" hangingPunct="1">
              <a:buFont typeface="Book Antiqua" pitchFamily="18" charset="0"/>
              <a:buAutoNum type="arabicPeriod"/>
            </a:pPr>
            <a:r>
              <a:rPr lang="it-IT" smtClean="0"/>
              <a:t>Identification of Standards</a:t>
            </a:r>
          </a:p>
          <a:p>
            <a:pPr marL="514350" indent="-514350" eaLnBrk="1" hangingPunct="1">
              <a:buFont typeface="Book Antiqua" pitchFamily="18" charset="0"/>
              <a:buAutoNum type="arabicPeriod"/>
            </a:pPr>
            <a:r>
              <a:rPr lang="it-IT" smtClean="0"/>
              <a:t>Collection of Evidence</a:t>
            </a:r>
          </a:p>
          <a:p>
            <a:pPr marL="514350" indent="-514350" eaLnBrk="1" hangingPunct="1">
              <a:buFont typeface="Book Antiqua" pitchFamily="18" charset="0"/>
              <a:buAutoNum type="arabicPeriod"/>
            </a:pPr>
            <a:r>
              <a:rPr lang="it-IT" smtClean="0"/>
              <a:t>Recognition, Assessment, and Certification</a:t>
            </a:r>
          </a:p>
          <a:p>
            <a:pPr marL="514350" indent="-514350" eaLnBrk="1" hangingPunct="1">
              <a:buFont typeface="Book Antiqua" pitchFamily="18" charset="0"/>
              <a:buAutoNum type="arabicPeriod"/>
            </a:pPr>
            <a:r>
              <a:rPr lang="it-IT" smtClean="0"/>
              <a:t>Reference to NFQ/EFQ</a:t>
            </a:r>
          </a:p>
          <a:p>
            <a:pPr marL="514350" indent="-514350" eaLnBrk="1" hangingPunct="1">
              <a:buFont typeface="Book Antiqua" pitchFamily="18" charset="0"/>
              <a:buAutoNum type="arabicPeriod"/>
            </a:pPr>
            <a:r>
              <a:rPr lang="it-IT" smtClean="0"/>
              <a:t>Ensure Recognition</a:t>
            </a: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i="1" dirty="0" smtClean="0"/>
              <a:t>1. </a:t>
            </a:r>
            <a:r>
              <a:rPr lang="it-IT" i="1" dirty="0" err="1" smtClean="0"/>
              <a:t>Identification</a:t>
            </a:r>
            <a:r>
              <a:rPr lang="it-IT" i="1" dirty="0" smtClean="0"/>
              <a:t>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standards</a:t>
            </a:r>
            <a:endParaRPr lang="it-IT" i="1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it-IT" smtClean="0"/>
              <a:t>Basic concepts and definitions</a:t>
            </a:r>
          </a:p>
          <a:p>
            <a:pPr eaLnBrk="1" hangingPunct="1">
              <a:buFontTx/>
              <a:buChar char="•"/>
            </a:pPr>
            <a:r>
              <a:rPr lang="it-IT" smtClean="0"/>
              <a:t>Linking Labour Market to the Lifelong Learning System</a:t>
            </a:r>
          </a:p>
          <a:p>
            <a:pPr eaLnBrk="1" hangingPunct="1">
              <a:buFontTx/>
              <a:buChar char="•"/>
            </a:pPr>
            <a:r>
              <a:rPr lang="it-IT" smtClean="0"/>
              <a:t>Development of Competence Standards and Frameworks</a:t>
            </a:r>
          </a:p>
          <a:p>
            <a:pPr eaLnBrk="1" hangingPunct="1">
              <a:buFontTx/>
              <a:buChar char="•"/>
            </a:pPr>
            <a:endParaRPr lang="it-IT" smtClean="0"/>
          </a:p>
          <a:p>
            <a:pPr eaLnBrk="1" hangingPunct="1">
              <a:buFontTx/>
              <a:buNone/>
            </a:pPr>
            <a:endParaRPr lang="it-IT" smtClean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i="1" dirty="0" err="1" smtClean="0"/>
              <a:t>Competence</a:t>
            </a:r>
            <a:r>
              <a:rPr lang="it-IT" i="1" dirty="0" smtClean="0"/>
              <a:t> </a:t>
            </a:r>
            <a:r>
              <a:rPr lang="it-IT" i="1" dirty="0" err="1" smtClean="0"/>
              <a:t>circle</a:t>
            </a:r>
            <a:endParaRPr lang="it-IT" i="1" dirty="0" smtClean="0"/>
          </a:p>
        </p:txBody>
      </p:sp>
      <p:grpSp>
        <p:nvGrpSpPr>
          <p:cNvPr id="11267" name="Group 61"/>
          <p:cNvGrpSpPr>
            <a:grpSpLocks noGrp="1" noChangeAspect="1"/>
          </p:cNvGrpSpPr>
          <p:nvPr>
            <p:ph type="body" idx="1"/>
          </p:nvPr>
        </p:nvGrpSpPr>
        <p:grpSpPr bwMode="auto">
          <a:xfrm>
            <a:off x="457200" y="1989138"/>
            <a:ext cx="8229600" cy="4137025"/>
            <a:chOff x="1509" y="5087"/>
            <a:chExt cx="9072" cy="5462"/>
          </a:xfrm>
        </p:grpSpPr>
        <p:sp>
          <p:nvSpPr>
            <p:cNvPr id="11268" name="AutoShape 98"/>
            <p:cNvSpPr>
              <a:spLocks noChangeAspect="1" noChangeArrowheads="1" noTextEdit="1"/>
            </p:cNvSpPr>
            <p:nvPr/>
          </p:nvSpPr>
          <p:spPr bwMode="auto">
            <a:xfrm>
              <a:off x="1509" y="5087"/>
              <a:ext cx="9072" cy="5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69" name="Date Placeholder 3"/>
            <p:cNvSpPr txBox="1">
              <a:spLocks/>
            </p:cNvSpPr>
            <p:nvPr/>
          </p:nvSpPr>
          <p:spPr bwMode="auto">
            <a:xfrm>
              <a:off x="1740" y="10170"/>
              <a:ext cx="2217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 anchor="ctr"/>
            <a:lstStyle/>
            <a:p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270" name="Slide Number Placeholder 5"/>
            <p:cNvSpPr txBox="1">
              <a:spLocks/>
            </p:cNvSpPr>
            <p:nvPr/>
          </p:nvSpPr>
          <p:spPr bwMode="auto">
            <a:xfrm>
              <a:off x="8075" y="10170"/>
              <a:ext cx="2217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 anchor="ctr"/>
            <a:lstStyle/>
            <a:p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271" name="Freeform 5"/>
            <p:cNvSpPr>
              <a:spLocks/>
            </p:cNvSpPr>
            <p:nvPr/>
          </p:nvSpPr>
          <p:spPr bwMode="auto">
            <a:xfrm>
              <a:off x="1509" y="5556"/>
              <a:ext cx="1064" cy="4266"/>
            </a:xfrm>
            <a:custGeom>
              <a:avLst/>
              <a:gdLst>
                <a:gd name="T0" fmla="*/ 2147483647 w 680"/>
                <a:gd name="T1" fmla="*/ 2147483647 h 1784"/>
                <a:gd name="T2" fmla="*/ 2147483647 w 680"/>
                <a:gd name="T3" fmla="*/ 2147483647 h 1784"/>
                <a:gd name="T4" fmla="*/ 2147483647 w 680"/>
                <a:gd name="T5" fmla="*/ 2147483647 h 1784"/>
                <a:gd name="T6" fmla="*/ 2147483647 w 680"/>
                <a:gd name="T7" fmla="*/ 2147483647 h 1784"/>
                <a:gd name="T8" fmla="*/ 2147483647 w 680"/>
                <a:gd name="T9" fmla="*/ 2147483647 h 1784"/>
                <a:gd name="T10" fmla="*/ 2147483647 w 680"/>
                <a:gd name="T11" fmla="*/ 2147483647 h 1784"/>
                <a:gd name="T12" fmla="*/ 2147483647 w 680"/>
                <a:gd name="T13" fmla="*/ 2147483647 h 1784"/>
                <a:gd name="T14" fmla="*/ 2147483647 w 680"/>
                <a:gd name="T15" fmla="*/ 2147483647 h 1784"/>
                <a:gd name="T16" fmla="*/ 2147483647 w 680"/>
                <a:gd name="T17" fmla="*/ 2147483647 h 1784"/>
                <a:gd name="T18" fmla="*/ 2147483647 w 680"/>
                <a:gd name="T19" fmla="*/ 2147483647 h 1784"/>
                <a:gd name="T20" fmla="*/ 2147483647 w 680"/>
                <a:gd name="T21" fmla="*/ 2147483647 h 1784"/>
                <a:gd name="T22" fmla="*/ 2147483647 w 680"/>
                <a:gd name="T23" fmla="*/ 2147483647 h 1784"/>
                <a:gd name="T24" fmla="*/ 2147483647 w 680"/>
                <a:gd name="T25" fmla="*/ 2147483647 h 1784"/>
                <a:gd name="T26" fmla="*/ 2147483647 w 680"/>
                <a:gd name="T27" fmla="*/ 2147483647 h 1784"/>
                <a:gd name="T28" fmla="*/ 2147483647 w 680"/>
                <a:gd name="T29" fmla="*/ 2147483647 h 1784"/>
                <a:gd name="T30" fmla="*/ 2147483647 w 680"/>
                <a:gd name="T31" fmla="*/ 2147483647 h 1784"/>
                <a:gd name="T32" fmla="*/ 2147483647 w 680"/>
                <a:gd name="T33" fmla="*/ 2147483647 h 1784"/>
                <a:gd name="T34" fmla="*/ 2147483647 w 680"/>
                <a:gd name="T35" fmla="*/ 2147483647 h 1784"/>
                <a:gd name="T36" fmla="*/ 2147483647 w 680"/>
                <a:gd name="T37" fmla="*/ 2147483647 h 1784"/>
                <a:gd name="T38" fmla="*/ 2147483647 w 680"/>
                <a:gd name="T39" fmla="*/ 2147483647 h 1784"/>
                <a:gd name="T40" fmla="*/ 2147483647 w 680"/>
                <a:gd name="T41" fmla="*/ 2147483647 h 1784"/>
                <a:gd name="T42" fmla="*/ 2147483647 w 680"/>
                <a:gd name="T43" fmla="*/ 2147483647 h 1784"/>
                <a:gd name="T44" fmla="*/ 2147483647 w 680"/>
                <a:gd name="T45" fmla="*/ 2147483647 h 1784"/>
                <a:gd name="T46" fmla="*/ 2147483647 w 680"/>
                <a:gd name="T47" fmla="*/ 2147483647 h 1784"/>
                <a:gd name="T48" fmla="*/ 2147483647 w 680"/>
                <a:gd name="T49" fmla="*/ 2147483647 h 1784"/>
                <a:gd name="T50" fmla="*/ 2147483647 w 680"/>
                <a:gd name="T51" fmla="*/ 2147483647 h 1784"/>
                <a:gd name="T52" fmla="*/ 2147483647 w 680"/>
                <a:gd name="T53" fmla="*/ 2147483647 h 1784"/>
                <a:gd name="T54" fmla="*/ 2147483647 w 680"/>
                <a:gd name="T55" fmla="*/ 2147483647 h 1784"/>
                <a:gd name="T56" fmla="*/ 2147483647 w 680"/>
                <a:gd name="T57" fmla="*/ 2147483647 h 178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80"/>
                <a:gd name="T88" fmla="*/ 0 h 1784"/>
                <a:gd name="T89" fmla="*/ 680 w 680"/>
                <a:gd name="T90" fmla="*/ 1784 h 1784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80" h="1784">
                  <a:moveTo>
                    <a:pt x="35" y="632"/>
                  </a:moveTo>
                  <a:cubicBezTo>
                    <a:pt x="32" y="503"/>
                    <a:pt x="13" y="303"/>
                    <a:pt x="28" y="164"/>
                  </a:cubicBezTo>
                  <a:cubicBezTo>
                    <a:pt x="33" y="121"/>
                    <a:pt x="61" y="96"/>
                    <a:pt x="96" y="76"/>
                  </a:cubicBezTo>
                  <a:cubicBezTo>
                    <a:pt x="117" y="64"/>
                    <a:pt x="164" y="49"/>
                    <a:pt x="164" y="49"/>
                  </a:cubicBezTo>
                  <a:cubicBezTo>
                    <a:pt x="234" y="0"/>
                    <a:pt x="292" y="32"/>
                    <a:pt x="394" y="35"/>
                  </a:cubicBezTo>
                  <a:cubicBezTo>
                    <a:pt x="434" y="49"/>
                    <a:pt x="396" y="31"/>
                    <a:pt x="428" y="69"/>
                  </a:cubicBezTo>
                  <a:cubicBezTo>
                    <a:pt x="442" y="86"/>
                    <a:pt x="470" y="104"/>
                    <a:pt x="489" y="117"/>
                  </a:cubicBezTo>
                  <a:cubicBezTo>
                    <a:pt x="504" y="139"/>
                    <a:pt x="515" y="163"/>
                    <a:pt x="530" y="185"/>
                  </a:cubicBezTo>
                  <a:cubicBezTo>
                    <a:pt x="541" y="220"/>
                    <a:pt x="554" y="247"/>
                    <a:pt x="570" y="279"/>
                  </a:cubicBezTo>
                  <a:cubicBezTo>
                    <a:pt x="586" y="312"/>
                    <a:pt x="589" y="343"/>
                    <a:pt x="611" y="374"/>
                  </a:cubicBezTo>
                  <a:cubicBezTo>
                    <a:pt x="629" y="460"/>
                    <a:pt x="603" y="365"/>
                    <a:pt x="638" y="428"/>
                  </a:cubicBezTo>
                  <a:cubicBezTo>
                    <a:pt x="653" y="454"/>
                    <a:pt x="655" y="494"/>
                    <a:pt x="665" y="523"/>
                  </a:cubicBezTo>
                  <a:cubicBezTo>
                    <a:pt x="680" y="643"/>
                    <a:pt x="675" y="575"/>
                    <a:pt x="665" y="788"/>
                  </a:cubicBezTo>
                  <a:cubicBezTo>
                    <a:pt x="661" y="875"/>
                    <a:pt x="649" y="997"/>
                    <a:pt x="597" y="1072"/>
                  </a:cubicBezTo>
                  <a:cubicBezTo>
                    <a:pt x="581" y="1127"/>
                    <a:pt x="561" y="1213"/>
                    <a:pt x="536" y="1262"/>
                  </a:cubicBezTo>
                  <a:cubicBezTo>
                    <a:pt x="532" y="1285"/>
                    <a:pt x="525" y="1307"/>
                    <a:pt x="523" y="1330"/>
                  </a:cubicBezTo>
                  <a:cubicBezTo>
                    <a:pt x="518" y="1382"/>
                    <a:pt x="525" y="1467"/>
                    <a:pt x="503" y="1520"/>
                  </a:cubicBezTo>
                  <a:cubicBezTo>
                    <a:pt x="486" y="1560"/>
                    <a:pt x="459" y="1599"/>
                    <a:pt x="435" y="1635"/>
                  </a:cubicBezTo>
                  <a:cubicBezTo>
                    <a:pt x="404" y="1682"/>
                    <a:pt x="363" y="1714"/>
                    <a:pt x="320" y="1750"/>
                  </a:cubicBezTo>
                  <a:cubicBezTo>
                    <a:pt x="313" y="1756"/>
                    <a:pt x="307" y="1765"/>
                    <a:pt x="299" y="1770"/>
                  </a:cubicBezTo>
                  <a:cubicBezTo>
                    <a:pt x="287" y="1777"/>
                    <a:pt x="259" y="1784"/>
                    <a:pt x="259" y="1784"/>
                  </a:cubicBezTo>
                  <a:cubicBezTo>
                    <a:pt x="168" y="1761"/>
                    <a:pt x="233" y="1778"/>
                    <a:pt x="170" y="1736"/>
                  </a:cubicBezTo>
                  <a:cubicBezTo>
                    <a:pt x="123" y="1663"/>
                    <a:pt x="194" y="1768"/>
                    <a:pt x="137" y="1702"/>
                  </a:cubicBezTo>
                  <a:cubicBezTo>
                    <a:pt x="83" y="1640"/>
                    <a:pt x="135" y="1679"/>
                    <a:pt x="89" y="1648"/>
                  </a:cubicBezTo>
                  <a:cubicBezTo>
                    <a:pt x="57" y="1601"/>
                    <a:pt x="75" y="1617"/>
                    <a:pt x="42" y="1594"/>
                  </a:cubicBezTo>
                  <a:cubicBezTo>
                    <a:pt x="28" y="1574"/>
                    <a:pt x="22" y="1557"/>
                    <a:pt x="15" y="1533"/>
                  </a:cubicBezTo>
                  <a:cubicBezTo>
                    <a:pt x="19" y="1447"/>
                    <a:pt x="0" y="1357"/>
                    <a:pt x="28" y="1276"/>
                  </a:cubicBezTo>
                  <a:cubicBezTo>
                    <a:pt x="33" y="1262"/>
                    <a:pt x="42" y="1235"/>
                    <a:pt x="42" y="1235"/>
                  </a:cubicBez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60350" tIns="30175" rIns="60350" bIns="30175"/>
            <a:lstStyle/>
            <a:p>
              <a:endParaRPr lang="en-US"/>
            </a:p>
          </p:txBody>
        </p:sp>
        <p:sp>
          <p:nvSpPr>
            <p:cNvPr id="11272" name="Freeform 6"/>
            <p:cNvSpPr>
              <a:spLocks/>
            </p:cNvSpPr>
            <p:nvPr/>
          </p:nvSpPr>
          <p:spPr bwMode="auto">
            <a:xfrm>
              <a:off x="9607" y="5935"/>
              <a:ext cx="974" cy="3768"/>
            </a:xfrm>
            <a:custGeom>
              <a:avLst/>
              <a:gdLst>
                <a:gd name="T0" fmla="*/ 2147483647 w 901"/>
                <a:gd name="T1" fmla="*/ 2147483647 h 2284"/>
                <a:gd name="T2" fmla="*/ 0 w 901"/>
                <a:gd name="T3" fmla="*/ 2147483647 h 2284"/>
                <a:gd name="T4" fmla="*/ 2147483647 w 901"/>
                <a:gd name="T5" fmla="*/ 2147483647 h 2284"/>
                <a:gd name="T6" fmla="*/ 2147483647 w 901"/>
                <a:gd name="T7" fmla="*/ 2147483647 h 2284"/>
                <a:gd name="T8" fmla="*/ 2147483647 w 901"/>
                <a:gd name="T9" fmla="*/ 2147483647 h 2284"/>
                <a:gd name="T10" fmla="*/ 2147483647 w 901"/>
                <a:gd name="T11" fmla="*/ 2147483647 h 2284"/>
                <a:gd name="T12" fmla="*/ 2147483647 w 901"/>
                <a:gd name="T13" fmla="*/ 2147483647 h 2284"/>
                <a:gd name="T14" fmla="*/ 2147483647 w 901"/>
                <a:gd name="T15" fmla="*/ 2147483647 h 2284"/>
                <a:gd name="T16" fmla="*/ 2147483647 w 901"/>
                <a:gd name="T17" fmla="*/ 2147483647 h 2284"/>
                <a:gd name="T18" fmla="*/ 2147483647 w 901"/>
                <a:gd name="T19" fmla="*/ 2147483647 h 2284"/>
                <a:gd name="T20" fmla="*/ 2147483647 w 901"/>
                <a:gd name="T21" fmla="*/ 0 h 2284"/>
                <a:gd name="T22" fmla="*/ 2147483647 w 901"/>
                <a:gd name="T23" fmla="*/ 2147483647 h 2284"/>
                <a:gd name="T24" fmla="*/ 2147483647 w 901"/>
                <a:gd name="T25" fmla="*/ 2147483647 h 2284"/>
                <a:gd name="T26" fmla="*/ 2147483647 w 901"/>
                <a:gd name="T27" fmla="*/ 2147483647 h 2284"/>
                <a:gd name="T28" fmla="*/ 2147483647 w 901"/>
                <a:gd name="T29" fmla="*/ 2147483647 h 2284"/>
                <a:gd name="T30" fmla="*/ 2147483647 w 901"/>
                <a:gd name="T31" fmla="*/ 2147483647 h 2284"/>
                <a:gd name="T32" fmla="*/ 2147483647 w 901"/>
                <a:gd name="T33" fmla="*/ 2147483647 h 2284"/>
                <a:gd name="T34" fmla="*/ 2147483647 w 901"/>
                <a:gd name="T35" fmla="*/ 2147483647 h 2284"/>
                <a:gd name="T36" fmla="*/ 2147483647 w 901"/>
                <a:gd name="T37" fmla="*/ 2147483647 h 2284"/>
                <a:gd name="T38" fmla="*/ 2147483647 w 901"/>
                <a:gd name="T39" fmla="*/ 2147483647 h 2284"/>
                <a:gd name="T40" fmla="*/ 2147483647 w 901"/>
                <a:gd name="T41" fmla="*/ 2147483647 h 2284"/>
                <a:gd name="T42" fmla="*/ 2147483647 w 901"/>
                <a:gd name="T43" fmla="*/ 2147483647 h 2284"/>
                <a:gd name="T44" fmla="*/ 2147483647 w 901"/>
                <a:gd name="T45" fmla="*/ 2147483647 h 2284"/>
                <a:gd name="T46" fmla="*/ 2147483647 w 901"/>
                <a:gd name="T47" fmla="*/ 2147483647 h 2284"/>
                <a:gd name="T48" fmla="*/ 2147483647 w 901"/>
                <a:gd name="T49" fmla="*/ 2147483647 h 2284"/>
                <a:gd name="T50" fmla="*/ 2147483647 w 901"/>
                <a:gd name="T51" fmla="*/ 2147483647 h 2284"/>
                <a:gd name="T52" fmla="*/ 2147483647 w 901"/>
                <a:gd name="T53" fmla="*/ 2147483647 h 2284"/>
                <a:gd name="T54" fmla="*/ 2147483647 w 901"/>
                <a:gd name="T55" fmla="*/ 2147483647 h 2284"/>
                <a:gd name="T56" fmla="*/ 2147483647 w 901"/>
                <a:gd name="T57" fmla="*/ 2147483647 h 2284"/>
                <a:gd name="T58" fmla="*/ 2147483647 w 901"/>
                <a:gd name="T59" fmla="*/ 2147483647 h 2284"/>
                <a:gd name="T60" fmla="*/ 2147483647 w 901"/>
                <a:gd name="T61" fmla="*/ 2147483647 h 2284"/>
                <a:gd name="T62" fmla="*/ 2147483647 w 901"/>
                <a:gd name="T63" fmla="*/ 2147483647 h 2284"/>
                <a:gd name="T64" fmla="*/ 2147483647 w 901"/>
                <a:gd name="T65" fmla="*/ 2147483647 h 2284"/>
                <a:gd name="T66" fmla="*/ 2147483647 w 901"/>
                <a:gd name="T67" fmla="*/ 2147483647 h 228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01"/>
                <a:gd name="T103" fmla="*/ 0 h 2284"/>
                <a:gd name="T104" fmla="*/ 901 w 901"/>
                <a:gd name="T105" fmla="*/ 2284 h 228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01" h="2284">
                  <a:moveTo>
                    <a:pt x="61" y="1260"/>
                  </a:moveTo>
                  <a:cubicBezTo>
                    <a:pt x="46" y="1210"/>
                    <a:pt x="13" y="1169"/>
                    <a:pt x="0" y="1118"/>
                  </a:cubicBezTo>
                  <a:cubicBezTo>
                    <a:pt x="2" y="976"/>
                    <a:pt x="3" y="833"/>
                    <a:pt x="7" y="691"/>
                  </a:cubicBezTo>
                  <a:cubicBezTo>
                    <a:pt x="8" y="649"/>
                    <a:pt x="36" y="616"/>
                    <a:pt x="55" y="582"/>
                  </a:cubicBezTo>
                  <a:cubicBezTo>
                    <a:pt x="70" y="556"/>
                    <a:pt x="70" y="527"/>
                    <a:pt x="82" y="501"/>
                  </a:cubicBezTo>
                  <a:cubicBezTo>
                    <a:pt x="121" y="417"/>
                    <a:pt x="165" y="310"/>
                    <a:pt x="231" y="244"/>
                  </a:cubicBezTo>
                  <a:cubicBezTo>
                    <a:pt x="244" y="205"/>
                    <a:pt x="266" y="198"/>
                    <a:pt x="292" y="169"/>
                  </a:cubicBezTo>
                  <a:cubicBezTo>
                    <a:pt x="321" y="137"/>
                    <a:pt x="336" y="96"/>
                    <a:pt x="380" y="81"/>
                  </a:cubicBezTo>
                  <a:cubicBezTo>
                    <a:pt x="382" y="72"/>
                    <a:pt x="381" y="61"/>
                    <a:pt x="387" y="54"/>
                  </a:cubicBezTo>
                  <a:cubicBezTo>
                    <a:pt x="392" y="47"/>
                    <a:pt x="502" y="14"/>
                    <a:pt x="515" y="13"/>
                  </a:cubicBezTo>
                  <a:cubicBezTo>
                    <a:pt x="556" y="9"/>
                    <a:pt x="637" y="0"/>
                    <a:pt x="637" y="0"/>
                  </a:cubicBezTo>
                  <a:cubicBezTo>
                    <a:pt x="663" y="8"/>
                    <a:pt x="712" y="33"/>
                    <a:pt x="712" y="33"/>
                  </a:cubicBezTo>
                  <a:cubicBezTo>
                    <a:pt x="744" y="81"/>
                    <a:pt x="749" y="121"/>
                    <a:pt x="766" y="176"/>
                  </a:cubicBezTo>
                  <a:cubicBezTo>
                    <a:pt x="768" y="184"/>
                    <a:pt x="777" y="189"/>
                    <a:pt x="780" y="196"/>
                  </a:cubicBezTo>
                  <a:cubicBezTo>
                    <a:pt x="791" y="220"/>
                    <a:pt x="795" y="247"/>
                    <a:pt x="807" y="271"/>
                  </a:cubicBezTo>
                  <a:cubicBezTo>
                    <a:pt x="817" y="291"/>
                    <a:pt x="829" y="298"/>
                    <a:pt x="841" y="318"/>
                  </a:cubicBezTo>
                  <a:cubicBezTo>
                    <a:pt x="857" y="343"/>
                    <a:pt x="859" y="369"/>
                    <a:pt x="875" y="393"/>
                  </a:cubicBezTo>
                  <a:cubicBezTo>
                    <a:pt x="882" y="417"/>
                    <a:pt x="895" y="467"/>
                    <a:pt x="895" y="467"/>
                  </a:cubicBezTo>
                  <a:cubicBezTo>
                    <a:pt x="891" y="621"/>
                    <a:pt x="901" y="800"/>
                    <a:pt x="861" y="955"/>
                  </a:cubicBezTo>
                  <a:cubicBezTo>
                    <a:pt x="863" y="1068"/>
                    <a:pt x="868" y="1181"/>
                    <a:pt x="868" y="1294"/>
                  </a:cubicBezTo>
                  <a:cubicBezTo>
                    <a:pt x="868" y="1564"/>
                    <a:pt x="874" y="1625"/>
                    <a:pt x="834" y="1816"/>
                  </a:cubicBezTo>
                  <a:cubicBezTo>
                    <a:pt x="825" y="1859"/>
                    <a:pt x="820" y="1918"/>
                    <a:pt x="800" y="1958"/>
                  </a:cubicBezTo>
                  <a:cubicBezTo>
                    <a:pt x="785" y="1988"/>
                    <a:pt x="760" y="2012"/>
                    <a:pt x="739" y="2039"/>
                  </a:cubicBezTo>
                  <a:cubicBezTo>
                    <a:pt x="698" y="2091"/>
                    <a:pt x="685" y="2161"/>
                    <a:pt x="637" y="2209"/>
                  </a:cubicBezTo>
                  <a:cubicBezTo>
                    <a:pt x="629" y="2234"/>
                    <a:pt x="601" y="2262"/>
                    <a:pt x="576" y="2270"/>
                  </a:cubicBezTo>
                  <a:cubicBezTo>
                    <a:pt x="485" y="2266"/>
                    <a:pt x="443" y="2284"/>
                    <a:pt x="380" y="2243"/>
                  </a:cubicBezTo>
                  <a:cubicBezTo>
                    <a:pt x="356" y="2206"/>
                    <a:pt x="372" y="2228"/>
                    <a:pt x="326" y="2182"/>
                  </a:cubicBezTo>
                  <a:cubicBezTo>
                    <a:pt x="304" y="2160"/>
                    <a:pt x="280" y="2120"/>
                    <a:pt x="258" y="2094"/>
                  </a:cubicBezTo>
                  <a:cubicBezTo>
                    <a:pt x="201" y="2026"/>
                    <a:pt x="168" y="1941"/>
                    <a:pt x="129" y="1863"/>
                  </a:cubicBezTo>
                  <a:cubicBezTo>
                    <a:pt x="126" y="1857"/>
                    <a:pt x="124" y="1850"/>
                    <a:pt x="122" y="1843"/>
                  </a:cubicBezTo>
                  <a:cubicBezTo>
                    <a:pt x="120" y="1836"/>
                    <a:pt x="119" y="1829"/>
                    <a:pt x="116" y="1822"/>
                  </a:cubicBezTo>
                  <a:cubicBezTo>
                    <a:pt x="105" y="1800"/>
                    <a:pt x="96" y="1785"/>
                    <a:pt x="89" y="1761"/>
                  </a:cubicBezTo>
                  <a:cubicBezTo>
                    <a:pt x="87" y="1614"/>
                    <a:pt x="86" y="1468"/>
                    <a:pt x="82" y="1321"/>
                  </a:cubicBez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E2AC00"/>
              </a:solidFill>
              <a:round/>
              <a:headEnd/>
              <a:tailEnd/>
            </a:ln>
          </p:spPr>
          <p:txBody>
            <a:bodyPr lIns="60350" tIns="30175" rIns="60350" bIns="30175"/>
            <a:lstStyle/>
            <a:p>
              <a:endParaRPr lang="en-US"/>
            </a:p>
          </p:txBody>
        </p:sp>
        <p:sp>
          <p:nvSpPr>
            <p:cNvPr id="11273" name="AutoShape 7"/>
            <p:cNvSpPr>
              <a:spLocks noChangeArrowheads="1"/>
            </p:cNvSpPr>
            <p:nvPr/>
          </p:nvSpPr>
          <p:spPr bwMode="auto">
            <a:xfrm>
              <a:off x="2873" y="6154"/>
              <a:ext cx="658" cy="1422"/>
            </a:xfrm>
            <a:prstGeom prst="flowChartMultidocumen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60350" tIns="30175" rIns="60350" bIns="30175" anchor="ctr"/>
            <a:lstStyle/>
            <a:p>
              <a:pPr algn="ctr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Job</a:t>
              </a:r>
              <a:endParaRPr lang="it-IT" altLang="ko-KR" sz="1100">
                <a:latin typeface="Arial" charset="0"/>
                <a:ea typeface="Batang" pitchFamily="18" charset="-127"/>
                <a:cs typeface="Arial" charset="0"/>
              </a:endParaRPr>
            </a:p>
            <a:p>
              <a:pPr algn="ctr" eaLnBrk="0" hangingPunct="0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task</a:t>
              </a:r>
              <a:endParaRPr lang="it-IT" altLang="ko-KR">
                <a:latin typeface="Arial" charset="0"/>
                <a:ea typeface="굴림" charset="-127"/>
                <a:cs typeface="Arial" charset="0"/>
              </a:endParaRPr>
            </a:p>
          </p:txBody>
        </p:sp>
        <p:sp>
          <p:nvSpPr>
            <p:cNvPr id="11274" name="AutoShape 8"/>
            <p:cNvSpPr>
              <a:spLocks noChangeArrowheads="1"/>
            </p:cNvSpPr>
            <p:nvPr/>
          </p:nvSpPr>
          <p:spPr bwMode="auto">
            <a:xfrm>
              <a:off x="4029" y="6167"/>
              <a:ext cx="814" cy="1349"/>
            </a:xfrm>
            <a:prstGeom prst="flowChartMultidocumen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0350" tIns="30175" rIns="60350" bIns="30175" anchor="ctr"/>
            <a:lstStyle/>
            <a:p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275" name="AutoShape 9"/>
            <p:cNvSpPr>
              <a:spLocks noChangeArrowheads="1"/>
            </p:cNvSpPr>
            <p:nvPr/>
          </p:nvSpPr>
          <p:spPr bwMode="auto">
            <a:xfrm>
              <a:off x="5289" y="5987"/>
              <a:ext cx="1134" cy="1800"/>
            </a:xfrm>
            <a:prstGeom prst="flowChartMultidocumen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60350" tIns="30175" rIns="60350" bIns="30175" anchor="ctr"/>
            <a:lstStyle/>
            <a:p>
              <a:pPr algn="ctr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Occu-</a:t>
              </a:r>
              <a:endParaRPr lang="it-IT" altLang="ko-KR" sz="1100">
                <a:latin typeface="Arial" charset="0"/>
                <a:ea typeface="Batang" pitchFamily="18" charset="-127"/>
                <a:cs typeface="Arial" charset="0"/>
              </a:endParaRPr>
            </a:p>
            <a:p>
              <a:pPr algn="ctr" eaLnBrk="0" hangingPunct="0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pational</a:t>
              </a:r>
              <a:endParaRPr lang="it-IT" altLang="ko-KR" sz="1100">
                <a:latin typeface="Arial" charset="0"/>
                <a:ea typeface="굴림" charset="-127"/>
                <a:cs typeface="Arial" charset="0"/>
              </a:endParaRPr>
            </a:p>
            <a:p>
              <a:pPr algn="ctr" eaLnBrk="0" hangingPunct="0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stan-</a:t>
              </a:r>
              <a:endParaRPr lang="it-IT" altLang="ko-KR" sz="1100">
                <a:latin typeface="Arial" charset="0"/>
                <a:ea typeface="굴림" charset="-127"/>
              </a:endParaRPr>
            </a:p>
            <a:p>
              <a:pPr algn="ctr" eaLnBrk="0" hangingPunct="0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dard</a:t>
              </a:r>
              <a:endParaRPr lang="it-IT" altLang="ko-KR">
                <a:latin typeface="Arial" charset="0"/>
                <a:ea typeface="굴림" charset="-127"/>
              </a:endParaRPr>
            </a:p>
          </p:txBody>
        </p:sp>
        <p:sp>
          <p:nvSpPr>
            <p:cNvPr id="11276" name="AutoShape 10"/>
            <p:cNvSpPr>
              <a:spLocks noChangeArrowheads="1"/>
            </p:cNvSpPr>
            <p:nvPr/>
          </p:nvSpPr>
          <p:spPr bwMode="auto">
            <a:xfrm>
              <a:off x="6849" y="6006"/>
              <a:ext cx="1039" cy="1800"/>
            </a:xfrm>
            <a:prstGeom prst="flowChartMultidocumen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lIns="60350" tIns="30175" rIns="60350" bIns="30175" anchor="ctr"/>
            <a:lstStyle/>
            <a:p>
              <a:pPr algn="ctr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Edu-</a:t>
              </a:r>
              <a:endParaRPr lang="it-IT" altLang="ko-KR" sz="1100">
                <a:latin typeface="Arial" charset="0"/>
                <a:ea typeface="Batang" pitchFamily="18" charset="-127"/>
                <a:cs typeface="Arial" charset="0"/>
              </a:endParaRPr>
            </a:p>
            <a:p>
              <a:pPr algn="ctr" eaLnBrk="0" hangingPunct="0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cation</a:t>
              </a:r>
              <a:endParaRPr lang="it-IT" altLang="ko-KR" sz="1100">
                <a:latin typeface="Arial" charset="0"/>
                <a:ea typeface="굴림" charset="-127"/>
                <a:cs typeface="Arial" charset="0"/>
              </a:endParaRPr>
            </a:p>
            <a:p>
              <a:pPr algn="ctr" eaLnBrk="0" hangingPunct="0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stan-</a:t>
              </a:r>
              <a:endParaRPr lang="it-IT" altLang="ko-KR" sz="1100">
                <a:latin typeface="Arial" charset="0"/>
                <a:ea typeface="굴림" charset="-127"/>
              </a:endParaRPr>
            </a:p>
            <a:p>
              <a:pPr algn="ctr" eaLnBrk="0" hangingPunct="0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dard</a:t>
              </a:r>
              <a:endParaRPr lang="it-IT" altLang="ko-KR">
                <a:latin typeface="Arial" charset="0"/>
                <a:ea typeface="굴림" charset="-127"/>
              </a:endParaRPr>
            </a:p>
          </p:txBody>
        </p:sp>
        <p:sp>
          <p:nvSpPr>
            <p:cNvPr id="11277" name="AutoShape 11"/>
            <p:cNvSpPr>
              <a:spLocks noChangeArrowheads="1"/>
            </p:cNvSpPr>
            <p:nvPr/>
          </p:nvSpPr>
          <p:spPr bwMode="auto">
            <a:xfrm>
              <a:off x="8486" y="6154"/>
              <a:ext cx="903" cy="1349"/>
            </a:xfrm>
            <a:prstGeom prst="flowChartMultidocumen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wrap="none" lIns="60350" tIns="30175" rIns="60350" bIns="30175" anchor="ctr"/>
            <a:lstStyle/>
            <a:p>
              <a:pPr algn="ctr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Curri-</a:t>
              </a:r>
              <a:endParaRPr lang="it-IT" altLang="ko-KR" sz="1100">
                <a:latin typeface="Arial" charset="0"/>
                <a:ea typeface="Batang" pitchFamily="18" charset="-127"/>
                <a:cs typeface="Arial" charset="0"/>
              </a:endParaRPr>
            </a:p>
            <a:p>
              <a:pPr algn="ctr" eaLnBrk="0" hangingPunct="0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culum</a:t>
              </a:r>
              <a:endParaRPr lang="it-IT" altLang="ko-KR">
                <a:latin typeface="Arial" charset="0"/>
                <a:ea typeface="굴림" charset="-127"/>
                <a:cs typeface="Arial" charset="0"/>
              </a:endParaRPr>
            </a:p>
          </p:txBody>
        </p:sp>
        <p:sp>
          <p:nvSpPr>
            <p:cNvPr id="11278" name="Rectangle 12"/>
            <p:cNvSpPr>
              <a:spLocks noChangeArrowheads="1"/>
            </p:cNvSpPr>
            <p:nvPr/>
          </p:nvSpPr>
          <p:spPr bwMode="auto">
            <a:xfrm>
              <a:off x="8111" y="8624"/>
              <a:ext cx="1330" cy="603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wrap="none" lIns="60350" tIns="30175" rIns="60350" bIns="30175" anchor="ctr"/>
            <a:lstStyle/>
            <a:p>
              <a:pPr algn="ctr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Assessment</a:t>
              </a:r>
              <a:endParaRPr lang="it-IT" altLang="ko-KR">
                <a:latin typeface="Arial" charset="0"/>
                <a:ea typeface="Batang" pitchFamily="18" charset="-127"/>
                <a:cs typeface="Arial" charset="0"/>
              </a:endParaRPr>
            </a:p>
          </p:txBody>
        </p:sp>
        <p:sp>
          <p:nvSpPr>
            <p:cNvPr id="11279" name="Rectangle 13"/>
            <p:cNvSpPr>
              <a:spLocks noChangeArrowheads="1"/>
            </p:cNvSpPr>
            <p:nvPr/>
          </p:nvSpPr>
          <p:spPr bwMode="auto">
            <a:xfrm>
              <a:off x="6189" y="8687"/>
              <a:ext cx="1359" cy="5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0350" tIns="30175" rIns="60350" bIns="30175" anchor="ctr"/>
            <a:lstStyle/>
            <a:p>
              <a:pPr algn="ctr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Validation</a:t>
              </a:r>
              <a:endParaRPr lang="it-IT" altLang="ko-KR">
                <a:latin typeface="Arial" charset="0"/>
                <a:ea typeface="Batang" pitchFamily="18" charset="-127"/>
                <a:cs typeface="Arial" charset="0"/>
              </a:endParaRPr>
            </a:p>
          </p:txBody>
        </p:sp>
        <p:sp>
          <p:nvSpPr>
            <p:cNvPr id="11280" name="Rectangle 14"/>
            <p:cNvSpPr>
              <a:spLocks noChangeArrowheads="1"/>
            </p:cNvSpPr>
            <p:nvPr/>
          </p:nvSpPr>
          <p:spPr bwMode="auto">
            <a:xfrm>
              <a:off x="4220" y="8624"/>
              <a:ext cx="1465" cy="749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wrap="none" lIns="60350" tIns="30175" rIns="60350" bIns="30175" anchor="ctr"/>
            <a:lstStyle/>
            <a:p>
              <a:pPr algn="ctr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Qualification</a:t>
              </a:r>
              <a:endParaRPr lang="it-IT" altLang="ko-KR" sz="1100">
                <a:latin typeface="Arial" charset="0"/>
                <a:ea typeface="Batang" pitchFamily="18" charset="-127"/>
                <a:cs typeface="Arial" charset="0"/>
              </a:endParaRPr>
            </a:p>
            <a:p>
              <a:pPr algn="ctr" eaLnBrk="0" hangingPunct="0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awarding</a:t>
              </a:r>
              <a:endParaRPr lang="it-IT" altLang="ko-KR">
                <a:latin typeface="Arial" charset="0"/>
                <a:ea typeface="굴림" charset="-127"/>
                <a:cs typeface="Arial" charset="0"/>
              </a:endParaRPr>
            </a:p>
          </p:txBody>
        </p:sp>
        <p:sp>
          <p:nvSpPr>
            <p:cNvPr id="11281" name="AutoShape 15"/>
            <p:cNvSpPr>
              <a:spLocks noChangeArrowheads="1"/>
            </p:cNvSpPr>
            <p:nvPr/>
          </p:nvSpPr>
          <p:spPr bwMode="auto">
            <a:xfrm>
              <a:off x="2873" y="8017"/>
              <a:ext cx="972" cy="1805"/>
            </a:xfrm>
            <a:prstGeom prst="flowChartMultidocumen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wrap="none" lIns="60350" tIns="30175" rIns="60350" bIns="30175" anchor="ctr"/>
            <a:lstStyle/>
            <a:p>
              <a:pPr algn="ctr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Dip-</a:t>
              </a:r>
              <a:endParaRPr lang="it-IT" altLang="ko-KR" sz="1100">
                <a:latin typeface="Arial" charset="0"/>
                <a:ea typeface="Batang" pitchFamily="18" charset="-127"/>
                <a:cs typeface="Arial" charset="0"/>
              </a:endParaRPr>
            </a:p>
            <a:p>
              <a:pPr algn="ctr" eaLnBrk="0" hangingPunct="0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loma,</a:t>
              </a:r>
              <a:endParaRPr lang="it-IT" altLang="ko-KR" sz="1100">
                <a:latin typeface="Arial" charset="0"/>
                <a:ea typeface="굴림" charset="-127"/>
                <a:cs typeface="Arial" charset="0"/>
              </a:endParaRPr>
            </a:p>
            <a:p>
              <a:pPr algn="ctr" eaLnBrk="0" hangingPunct="0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certifi-</a:t>
              </a:r>
              <a:endParaRPr lang="it-IT" altLang="ko-KR" sz="1100">
                <a:latin typeface="Arial" charset="0"/>
                <a:ea typeface="굴림" charset="-127"/>
              </a:endParaRPr>
            </a:p>
            <a:p>
              <a:pPr algn="ctr" eaLnBrk="0" hangingPunct="0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cate</a:t>
              </a:r>
              <a:endParaRPr lang="it-IT" altLang="ko-KR">
                <a:latin typeface="Arial" charset="0"/>
                <a:ea typeface="굴림" charset="-127"/>
              </a:endParaRPr>
            </a:p>
          </p:txBody>
        </p:sp>
        <p:sp>
          <p:nvSpPr>
            <p:cNvPr id="11282" name="Text Box 16"/>
            <p:cNvSpPr txBox="1">
              <a:spLocks noChangeArrowheads="1"/>
            </p:cNvSpPr>
            <p:nvPr/>
          </p:nvSpPr>
          <p:spPr bwMode="auto">
            <a:xfrm>
              <a:off x="1785" y="5718"/>
              <a:ext cx="382" cy="3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>
              <a:spAutoFit/>
            </a:bodyPr>
            <a:lstStyle/>
            <a:p>
              <a:r>
                <a:rPr lang="it-IT" altLang="ko-KR" sz="13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L</a:t>
              </a:r>
              <a:endParaRPr lang="it-IT" altLang="ko-KR" sz="1100">
                <a:latin typeface="Arial" charset="0"/>
                <a:ea typeface="Batang" pitchFamily="18" charset="-127"/>
                <a:cs typeface="Arial" charset="0"/>
              </a:endParaRPr>
            </a:p>
            <a:p>
              <a:pPr eaLnBrk="0" hangingPunct="0"/>
              <a:r>
                <a:rPr lang="it-IT" altLang="ko-KR" sz="13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A</a:t>
              </a:r>
              <a:endParaRPr lang="it-IT" altLang="ko-KR" sz="1100">
                <a:latin typeface="Arial" charset="0"/>
                <a:ea typeface="Batang" pitchFamily="18" charset="-127"/>
                <a:cs typeface="Arial" charset="0"/>
              </a:endParaRPr>
            </a:p>
            <a:p>
              <a:pPr eaLnBrk="0" hangingPunct="0"/>
              <a:r>
                <a:rPr lang="it-IT" altLang="ko-KR" sz="13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B</a:t>
              </a:r>
              <a:endParaRPr lang="it-IT" altLang="ko-KR" sz="1100">
                <a:latin typeface="Arial" charset="0"/>
                <a:ea typeface="굴림" charset="-127"/>
                <a:cs typeface="Arial" charset="0"/>
              </a:endParaRPr>
            </a:p>
            <a:p>
              <a:pPr eaLnBrk="0" hangingPunct="0"/>
              <a:r>
                <a:rPr lang="it-IT" altLang="ko-KR" sz="13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O</a:t>
              </a:r>
              <a:endParaRPr lang="it-IT" altLang="ko-KR" sz="1100">
                <a:latin typeface="Arial" charset="0"/>
                <a:ea typeface="굴림" charset="-127"/>
              </a:endParaRPr>
            </a:p>
            <a:p>
              <a:pPr eaLnBrk="0" hangingPunct="0"/>
              <a:r>
                <a:rPr lang="it-IT" altLang="ko-KR" sz="13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U</a:t>
              </a:r>
              <a:endParaRPr lang="it-IT" altLang="ko-KR" sz="1100">
                <a:latin typeface="Arial" charset="0"/>
                <a:ea typeface="굴림" charset="-127"/>
              </a:endParaRPr>
            </a:p>
            <a:p>
              <a:pPr eaLnBrk="0" hangingPunct="0"/>
              <a:r>
                <a:rPr lang="it-IT" altLang="ko-KR" sz="13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R</a:t>
              </a:r>
              <a:endParaRPr lang="it-IT" altLang="ko-KR" sz="1100">
                <a:latin typeface="Arial" charset="0"/>
                <a:ea typeface="굴림" charset="-127"/>
              </a:endParaRPr>
            </a:p>
            <a:p>
              <a:pPr eaLnBrk="0" hangingPunct="0"/>
              <a:r>
                <a:rPr lang="it-IT" altLang="ko-KR" sz="13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M</a:t>
              </a:r>
              <a:endParaRPr lang="it-IT" altLang="ko-KR" sz="1100">
                <a:latin typeface="Arial" charset="0"/>
                <a:ea typeface="굴림" charset="-127"/>
              </a:endParaRPr>
            </a:p>
            <a:p>
              <a:pPr eaLnBrk="0" hangingPunct="0"/>
              <a:r>
                <a:rPr lang="it-IT" altLang="ko-KR" sz="13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A</a:t>
              </a:r>
              <a:endParaRPr lang="it-IT" altLang="ko-KR" sz="1100">
                <a:latin typeface="Arial" charset="0"/>
                <a:ea typeface="굴림" charset="-127"/>
              </a:endParaRPr>
            </a:p>
            <a:p>
              <a:pPr eaLnBrk="0" hangingPunct="0"/>
              <a:r>
                <a:rPr lang="it-IT" altLang="ko-KR" sz="13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R</a:t>
              </a:r>
              <a:endParaRPr lang="it-IT" altLang="ko-KR" sz="1100">
                <a:latin typeface="Arial" charset="0"/>
                <a:ea typeface="굴림" charset="-127"/>
              </a:endParaRPr>
            </a:p>
            <a:p>
              <a:pPr eaLnBrk="0" hangingPunct="0"/>
              <a:r>
                <a:rPr lang="it-IT" altLang="ko-KR" sz="13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K</a:t>
              </a:r>
              <a:endParaRPr lang="it-IT" altLang="ko-KR" sz="1100">
                <a:latin typeface="Arial" charset="0"/>
                <a:ea typeface="굴림" charset="-127"/>
              </a:endParaRPr>
            </a:p>
            <a:p>
              <a:pPr eaLnBrk="0" hangingPunct="0"/>
              <a:r>
                <a:rPr lang="it-IT" altLang="ko-KR" sz="13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E</a:t>
              </a:r>
              <a:endParaRPr lang="it-IT" altLang="ko-KR" sz="1100">
                <a:latin typeface="Arial" charset="0"/>
                <a:ea typeface="굴림" charset="-127"/>
              </a:endParaRPr>
            </a:p>
            <a:p>
              <a:pPr eaLnBrk="0" hangingPunct="0"/>
              <a:r>
                <a:rPr lang="it-IT" altLang="ko-KR" sz="13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T</a:t>
              </a:r>
              <a:endParaRPr lang="it-IT" altLang="ko-KR">
                <a:latin typeface="Arial" charset="0"/>
                <a:ea typeface="굴림" charset="-127"/>
              </a:endParaRPr>
            </a:p>
          </p:txBody>
        </p:sp>
        <p:sp>
          <p:nvSpPr>
            <p:cNvPr id="11283" name="Text Box 17"/>
            <p:cNvSpPr txBox="1">
              <a:spLocks noChangeArrowheads="1"/>
            </p:cNvSpPr>
            <p:nvPr/>
          </p:nvSpPr>
          <p:spPr bwMode="auto">
            <a:xfrm>
              <a:off x="9951" y="6163"/>
              <a:ext cx="397" cy="3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0350" tIns="30175" rIns="60350" bIns="30175">
              <a:spAutoFit/>
            </a:bodyPr>
            <a:lstStyle/>
            <a:p>
              <a:r>
                <a:rPr lang="it-IT" altLang="ko-KR" sz="16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L</a:t>
              </a:r>
              <a:endParaRPr lang="it-IT" altLang="ko-KR" sz="1100">
                <a:latin typeface="Arial" charset="0"/>
                <a:ea typeface="Batang" pitchFamily="18" charset="-127"/>
                <a:cs typeface="Arial" charset="0"/>
              </a:endParaRPr>
            </a:p>
            <a:p>
              <a:pPr eaLnBrk="0" hangingPunct="0"/>
              <a:r>
                <a:rPr lang="it-IT" altLang="ko-KR" sz="16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E</a:t>
              </a:r>
              <a:endParaRPr lang="it-IT" altLang="ko-KR" sz="1100">
                <a:latin typeface="Arial" charset="0"/>
                <a:ea typeface="굴림" charset="-127"/>
                <a:cs typeface="Arial" charset="0"/>
              </a:endParaRPr>
            </a:p>
            <a:p>
              <a:pPr eaLnBrk="0" hangingPunct="0"/>
              <a:r>
                <a:rPr lang="it-IT" altLang="ko-KR" sz="16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A</a:t>
              </a:r>
              <a:endParaRPr lang="it-IT" altLang="ko-KR" sz="1100">
                <a:latin typeface="Arial" charset="0"/>
                <a:ea typeface="굴림" charset="-127"/>
              </a:endParaRPr>
            </a:p>
            <a:p>
              <a:pPr eaLnBrk="0" hangingPunct="0"/>
              <a:r>
                <a:rPr lang="it-IT" altLang="ko-KR" sz="16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R</a:t>
              </a:r>
              <a:endParaRPr lang="it-IT" altLang="ko-KR" sz="1100">
                <a:latin typeface="Arial" charset="0"/>
                <a:ea typeface="굴림" charset="-127"/>
              </a:endParaRPr>
            </a:p>
            <a:p>
              <a:pPr eaLnBrk="0" hangingPunct="0"/>
              <a:r>
                <a:rPr lang="it-IT" altLang="ko-KR" sz="16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N</a:t>
              </a:r>
              <a:endParaRPr lang="it-IT" altLang="ko-KR" sz="1100">
                <a:latin typeface="Arial" charset="0"/>
                <a:ea typeface="굴림" charset="-127"/>
              </a:endParaRPr>
            </a:p>
            <a:p>
              <a:pPr eaLnBrk="0" hangingPunct="0"/>
              <a:r>
                <a:rPr lang="it-IT" altLang="ko-KR" sz="16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I</a:t>
              </a:r>
              <a:endParaRPr lang="it-IT" altLang="ko-KR" sz="1100">
                <a:latin typeface="Arial" charset="0"/>
                <a:ea typeface="굴림" charset="-127"/>
              </a:endParaRPr>
            </a:p>
            <a:p>
              <a:pPr eaLnBrk="0" hangingPunct="0"/>
              <a:r>
                <a:rPr lang="it-IT" altLang="ko-KR" sz="16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N</a:t>
              </a:r>
              <a:endParaRPr lang="it-IT" altLang="ko-KR" sz="1100">
                <a:latin typeface="Arial" charset="0"/>
                <a:ea typeface="굴림" charset="-127"/>
              </a:endParaRPr>
            </a:p>
            <a:p>
              <a:pPr eaLnBrk="0" hangingPunct="0"/>
              <a:r>
                <a:rPr lang="it-IT" altLang="ko-KR" sz="16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G</a:t>
              </a:r>
              <a:endParaRPr lang="it-IT" altLang="ko-KR">
                <a:latin typeface="Arial" charset="0"/>
                <a:ea typeface="굴림" charset="-127"/>
              </a:endParaRPr>
            </a:p>
          </p:txBody>
        </p:sp>
        <p:sp>
          <p:nvSpPr>
            <p:cNvPr id="11284" name="Text Box 21"/>
            <p:cNvSpPr txBox="1">
              <a:spLocks noChangeArrowheads="1"/>
            </p:cNvSpPr>
            <p:nvPr/>
          </p:nvSpPr>
          <p:spPr bwMode="auto">
            <a:xfrm>
              <a:off x="3849" y="6347"/>
              <a:ext cx="1080" cy="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>
              <a:spAutoFit/>
            </a:bodyPr>
            <a:lstStyle/>
            <a:p>
              <a:pPr algn="ctr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Com-</a:t>
              </a:r>
              <a:endParaRPr lang="it-IT" altLang="ko-KR" sz="1100">
                <a:latin typeface="Arial" charset="0"/>
                <a:ea typeface="Batang" pitchFamily="18" charset="-127"/>
                <a:cs typeface="Arial" charset="0"/>
              </a:endParaRPr>
            </a:p>
            <a:p>
              <a:pPr algn="ctr" eaLnBrk="0" hangingPunct="0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peten-</a:t>
              </a:r>
              <a:endParaRPr lang="it-IT" altLang="ko-KR" sz="1100">
                <a:latin typeface="Arial" charset="0"/>
                <a:ea typeface="굴림" charset="-127"/>
                <a:cs typeface="Arial" charset="0"/>
              </a:endParaRPr>
            </a:p>
            <a:p>
              <a:pPr algn="ctr" eaLnBrk="0" hangingPunct="0"/>
              <a:r>
                <a:rPr lang="it-IT" altLang="ko-KR" sz="12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</a:rPr>
                <a:t>ce</a:t>
              </a:r>
              <a:endParaRPr lang="it-IT" altLang="ko-KR">
                <a:latin typeface="Arial" charset="0"/>
                <a:ea typeface="굴림" charset="-127"/>
              </a:endParaRPr>
            </a:p>
          </p:txBody>
        </p:sp>
        <p:sp>
          <p:nvSpPr>
            <p:cNvPr id="11285" name="AutoShape 29"/>
            <p:cNvSpPr>
              <a:spLocks noChangeArrowheads="1"/>
            </p:cNvSpPr>
            <p:nvPr/>
          </p:nvSpPr>
          <p:spPr bwMode="auto">
            <a:xfrm>
              <a:off x="3309" y="5632"/>
              <a:ext cx="4320" cy="225"/>
            </a:xfrm>
            <a:prstGeom prst="rightArrow">
              <a:avLst>
                <a:gd name="adj1" fmla="val 50000"/>
                <a:gd name="adj2" fmla="val 480000"/>
              </a:avLst>
            </a:prstGeom>
            <a:solidFill>
              <a:srgbClr val="4F81B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0350" tIns="30175" rIns="60350" bIns="30175" anchor="ctr"/>
            <a:lstStyle/>
            <a:p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286" name="AutoShape 30"/>
            <p:cNvSpPr>
              <a:spLocks noChangeArrowheads="1"/>
            </p:cNvSpPr>
            <p:nvPr/>
          </p:nvSpPr>
          <p:spPr bwMode="auto">
            <a:xfrm>
              <a:off x="3489" y="9747"/>
              <a:ext cx="4140" cy="225"/>
            </a:xfrm>
            <a:prstGeom prst="leftArrow">
              <a:avLst>
                <a:gd name="adj1" fmla="val 50000"/>
                <a:gd name="adj2" fmla="val 460000"/>
              </a:avLst>
            </a:prstGeom>
            <a:solidFill>
              <a:srgbClr val="4F81B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60350" tIns="30175" rIns="60350" bIns="30175" anchor="ctr"/>
            <a:lstStyle/>
            <a:p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287" name="Text Box 31"/>
            <p:cNvSpPr txBox="1">
              <a:spLocks noChangeArrowheads="1"/>
            </p:cNvSpPr>
            <p:nvPr/>
          </p:nvSpPr>
          <p:spPr bwMode="auto">
            <a:xfrm>
              <a:off x="4017" y="5087"/>
              <a:ext cx="3115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0350" tIns="30175" rIns="60350" bIns="30175">
              <a:spAutoFit/>
            </a:bodyPr>
            <a:lstStyle/>
            <a:p>
              <a:pPr algn="ctr"/>
              <a:r>
                <a:rPr lang="it-IT" altLang="ko-KR" sz="16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Expected competences</a:t>
              </a:r>
              <a:endParaRPr lang="it-IT" altLang="ko-KR">
                <a:latin typeface="Arial" charset="0"/>
                <a:ea typeface="Batang" pitchFamily="18" charset="-127"/>
                <a:cs typeface="Arial" charset="0"/>
              </a:endParaRPr>
            </a:p>
          </p:txBody>
        </p:sp>
        <p:sp>
          <p:nvSpPr>
            <p:cNvPr id="11288" name="Text Box 32"/>
            <p:cNvSpPr txBox="1">
              <a:spLocks noChangeArrowheads="1"/>
            </p:cNvSpPr>
            <p:nvPr/>
          </p:nvSpPr>
          <p:spPr bwMode="auto">
            <a:xfrm>
              <a:off x="3669" y="9947"/>
              <a:ext cx="38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>
              <a:spAutoFit/>
            </a:bodyPr>
            <a:lstStyle/>
            <a:p>
              <a:pPr algn="ctr"/>
              <a:r>
                <a:rPr lang="it-IT" altLang="ko-KR" sz="1600">
                  <a:solidFill>
                    <a:srgbClr val="000000"/>
                  </a:solidFill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Actual competences</a:t>
              </a:r>
              <a:endParaRPr lang="it-IT" altLang="ko-KR">
                <a:latin typeface="Arial" charset="0"/>
                <a:ea typeface="Batang" pitchFamily="18" charset="-127"/>
                <a:cs typeface="Arial" charset="0"/>
              </a:endParaRPr>
            </a:p>
          </p:txBody>
        </p:sp>
        <p:sp>
          <p:nvSpPr>
            <p:cNvPr id="11289" name="Line 33"/>
            <p:cNvSpPr>
              <a:spLocks noChangeShapeType="1"/>
            </p:cNvSpPr>
            <p:nvPr/>
          </p:nvSpPr>
          <p:spPr bwMode="auto">
            <a:xfrm>
              <a:off x="2573" y="6887"/>
              <a:ext cx="300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Line 34"/>
            <p:cNvSpPr>
              <a:spLocks noChangeShapeType="1"/>
            </p:cNvSpPr>
            <p:nvPr/>
          </p:nvSpPr>
          <p:spPr bwMode="auto">
            <a:xfrm>
              <a:off x="3541" y="6888"/>
              <a:ext cx="47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Line 35"/>
            <p:cNvSpPr>
              <a:spLocks noChangeShapeType="1"/>
            </p:cNvSpPr>
            <p:nvPr/>
          </p:nvSpPr>
          <p:spPr bwMode="auto">
            <a:xfrm>
              <a:off x="4843" y="6887"/>
              <a:ext cx="43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Line 36"/>
            <p:cNvSpPr>
              <a:spLocks noChangeShapeType="1"/>
            </p:cNvSpPr>
            <p:nvPr/>
          </p:nvSpPr>
          <p:spPr bwMode="auto">
            <a:xfrm>
              <a:off x="6423" y="6887"/>
              <a:ext cx="46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37"/>
            <p:cNvSpPr>
              <a:spLocks noChangeShapeType="1"/>
            </p:cNvSpPr>
            <p:nvPr/>
          </p:nvSpPr>
          <p:spPr bwMode="auto">
            <a:xfrm>
              <a:off x="7888" y="6887"/>
              <a:ext cx="59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Line 38"/>
            <p:cNvSpPr>
              <a:spLocks noChangeShapeType="1"/>
            </p:cNvSpPr>
            <p:nvPr/>
          </p:nvSpPr>
          <p:spPr bwMode="auto">
            <a:xfrm>
              <a:off x="9382" y="6829"/>
              <a:ext cx="30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" name="Line 41"/>
            <p:cNvSpPr>
              <a:spLocks noChangeShapeType="1"/>
            </p:cNvSpPr>
            <p:nvPr/>
          </p:nvSpPr>
          <p:spPr bwMode="auto">
            <a:xfrm flipH="1">
              <a:off x="9458" y="8998"/>
              <a:ext cx="3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Line 42"/>
            <p:cNvSpPr>
              <a:spLocks noChangeShapeType="1"/>
            </p:cNvSpPr>
            <p:nvPr/>
          </p:nvSpPr>
          <p:spPr bwMode="auto">
            <a:xfrm flipH="1">
              <a:off x="7547" y="8998"/>
              <a:ext cx="564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" name="Line 44"/>
            <p:cNvSpPr>
              <a:spLocks noChangeShapeType="1"/>
            </p:cNvSpPr>
            <p:nvPr/>
          </p:nvSpPr>
          <p:spPr bwMode="auto">
            <a:xfrm flipH="1" flipV="1">
              <a:off x="5649" y="8998"/>
              <a:ext cx="540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Line 45"/>
            <p:cNvSpPr>
              <a:spLocks noChangeShapeType="1"/>
            </p:cNvSpPr>
            <p:nvPr/>
          </p:nvSpPr>
          <p:spPr bwMode="auto">
            <a:xfrm flipH="1">
              <a:off x="3771" y="8998"/>
              <a:ext cx="44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Line 46"/>
            <p:cNvSpPr>
              <a:spLocks noChangeShapeType="1"/>
            </p:cNvSpPr>
            <p:nvPr/>
          </p:nvSpPr>
          <p:spPr bwMode="auto">
            <a:xfrm flipH="1">
              <a:off x="2349" y="8998"/>
              <a:ext cx="524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0" name="Line 47"/>
            <p:cNvSpPr>
              <a:spLocks noChangeShapeType="1"/>
            </p:cNvSpPr>
            <p:nvPr/>
          </p:nvSpPr>
          <p:spPr bwMode="auto">
            <a:xfrm>
              <a:off x="8186" y="6006"/>
              <a:ext cx="0" cy="201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Line 48"/>
            <p:cNvSpPr>
              <a:spLocks noChangeShapeType="1"/>
            </p:cNvSpPr>
            <p:nvPr/>
          </p:nvSpPr>
          <p:spPr bwMode="auto">
            <a:xfrm>
              <a:off x="7736" y="8025"/>
              <a:ext cx="0" cy="164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Line 49"/>
            <p:cNvSpPr>
              <a:spLocks noChangeShapeType="1"/>
            </p:cNvSpPr>
            <p:nvPr/>
          </p:nvSpPr>
          <p:spPr bwMode="auto">
            <a:xfrm>
              <a:off x="7736" y="8025"/>
              <a:ext cx="45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3" name="Line 50"/>
            <p:cNvSpPr>
              <a:spLocks noChangeShapeType="1"/>
            </p:cNvSpPr>
            <p:nvPr/>
          </p:nvSpPr>
          <p:spPr bwMode="auto">
            <a:xfrm>
              <a:off x="2723" y="5930"/>
              <a:ext cx="0" cy="38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Text Box 51"/>
            <p:cNvSpPr txBox="1">
              <a:spLocks noChangeArrowheads="1"/>
            </p:cNvSpPr>
            <p:nvPr/>
          </p:nvSpPr>
          <p:spPr bwMode="auto">
            <a:xfrm>
              <a:off x="3668" y="7904"/>
              <a:ext cx="4158" cy="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0350" tIns="30175" rIns="60350" bIns="30175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it-IT" altLang="ko-KR" sz="1600" b="1" dirty="0" smtClean="0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VOCATIONAL</a:t>
              </a:r>
              <a:endParaRPr lang="it-IT" altLang="ko-KR" sz="1100" dirty="0" smtClean="0">
                <a:latin typeface="Arial" pitchFamily="34" charset="0"/>
                <a:cs typeface="Arial" pitchFamily="34" charset="0"/>
              </a:endParaRPr>
            </a:p>
            <a:p>
              <a:pPr algn="ctr" eaLnBrk="0" hangingPunct="0">
                <a:defRPr/>
              </a:pPr>
              <a:r>
                <a:rPr lang="it-IT" altLang="ko-KR" sz="1600" b="1" dirty="0" smtClean="0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ea typeface="Batang" pitchFamily="18" charset="-127"/>
                  <a:cs typeface="Calibri" pitchFamily="34" charset="0"/>
                </a:rPr>
                <a:t>QUALIFICATIONS SYSTEM</a:t>
              </a:r>
              <a:endParaRPr lang="it-IT" altLang="ko-KR" dirty="0" smtClean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i="1" dirty="0" smtClean="0"/>
              <a:t>2. </a:t>
            </a:r>
            <a:r>
              <a:rPr lang="it-IT" i="1" dirty="0" err="1" smtClean="0"/>
              <a:t>Collection</a:t>
            </a:r>
            <a:r>
              <a:rPr lang="it-IT" i="1" dirty="0" smtClean="0"/>
              <a:t> </a:t>
            </a:r>
            <a:r>
              <a:rPr lang="it-IT" i="1" dirty="0" err="1" smtClean="0"/>
              <a:t>of</a:t>
            </a:r>
            <a:r>
              <a:rPr lang="it-IT" i="1" dirty="0" smtClean="0"/>
              <a:t> </a:t>
            </a:r>
            <a:r>
              <a:rPr lang="it-IT" i="1" dirty="0" err="1" smtClean="0"/>
              <a:t>evidences</a:t>
            </a:r>
            <a:endParaRPr lang="it-IT" i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it-IT" smtClean="0"/>
              <a:t>Evidence Identification and Collection Procedures</a:t>
            </a:r>
          </a:p>
          <a:p>
            <a:pPr eaLnBrk="1" hangingPunct="1">
              <a:buFontTx/>
              <a:buChar char="•"/>
            </a:pPr>
            <a:r>
              <a:rPr lang="it-IT" smtClean="0"/>
              <a:t>Portability of Evidence</a:t>
            </a:r>
          </a:p>
          <a:p>
            <a:pPr eaLnBrk="1" hangingPunct="1">
              <a:buFontTx/>
              <a:buChar char="•"/>
            </a:pPr>
            <a:r>
              <a:rPr lang="it-IT" smtClean="0"/>
              <a:t>Evidence Categories</a:t>
            </a:r>
          </a:p>
          <a:p>
            <a:pPr eaLnBrk="1" hangingPunct="1">
              <a:buFontTx/>
              <a:buChar char="•"/>
            </a:pPr>
            <a:r>
              <a:rPr lang="it-IT" smtClean="0"/>
              <a:t>Assigning Levels to Evidences</a:t>
            </a:r>
          </a:p>
          <a:p>
            <a:pPr eaLnBrk="1" hangingPunct="1">
              <a:buFontTx/>
              <a:buChar char="•"/>
            </a:pPr>
            <a:r>
              <a:rPr lang="it-IT" smtClean="0"/>
              <a:t>How to Build and Evaluate Evidence</a:t>
            </a: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374</Words>
  <Application>Microsoft Office PowerPoint</Application>
  <PresentationFormat>On-screen Show (4:3)</PresentationFormat>
  <Paragraphs>131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Bookman</vt:lpstr>
      <vt:lpstr>Arial</vt:lpstr>
      <vt:lpstr>Book Antiqua</vt:lpstr>
      <vt:lpstr>Tahoma</vt:lpstr>
      <vt:lpstr>Times New Roman</vt:lpstr>
      <vt:lpstr>Batang</vt:lpstr>
      <vt:lpstr>Calibri</vt:lpstr>
      <vt:lpstr>굴림</vt:lpstr>
      <vt:lpstr>Struttura predefinita</vt:lpstr>
      <vt:lpstr>Documento di Microsoft Office Word</vt:lpstr>
      <vt:lpstr>The VALEW Model &amp; Guidelines</vt:lpstr>
      <vt:lpstr>Why validating learning at work</vt:lpstr>
      <vt:lpstr>VALEW Readiness Index</vt:lpstr>
      <vt:lpstr>The model core</vt:lpstr>
      <vt:lpstr>VALEW as a Metamodel</vt:lpstr>
      <vt:lpstr>VALEW Guidelines</vt:lpstr>
      <vt:lpstr>1. Identification of standards</vt:lpstr>
      <vt:lpstr>Competence circle</vt:lpstr>
      <vt:lpstr>2. Collection of evidences</vt:lpstr>
      <vt:lpstr>The three dimensions of proficiency-learning levels</vt:lpstr>
      <vt:lpstr>3. Recognition, Assessment, and Certification</vt:lpstr>
      <vt:lpstr>5 phases and 10 steps</vt:lpstr>
      <vt:lpstr>The accreditation procedure</vt:lpstr>
      <vt:lpstr>4. Reference to NQF/EQF</vt:lpstr>
      <vt:lpstr>Different kinds of qualifications</vt:lpstr>
      <vt:lpstr>5. Ensure recognition (1/2)</vt:lpstr>
      <vt:lpstr>5. Ensure recognition (2/2)</vt:lpstr>
      <vt:lpstr>  Valew   added</vt:lpstr>
      <vt:lpstr>Thank you!  cdondi@scienter.org</vt:lpstr>
    </vt:vector>
  </TitlesOfParts>
  <Company>SCIENTER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Dosy Framework for transversal competences</dc:title>
  <dc:creator>Daniela</dc:creator>
  <cp:lastModifiedBy>Koosolek</cp:lastModifiedBy>
  <cp:revision>72</cp:revision>
  <dcterms:created xsi:type="dcterms:W3CDTF">2010-05-31T14:12:34Z</dcterms:created>
  <dcterms:modified xsi:type="dcterms:W3CDTF">2010-06-03T07:59:29Z</dcterms:modified>
</cp:coreProperties>
</file>